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6"/>
  </p:notesMasterIdLst>
  <p:sldIdLst>
    <p:sldId id="256" r:id="rId2"/>
    <p:sldId id="307" r:id="rId3"/>
    <p:sldId id="308" r:id="rId4"/>
    <p:sldId id="310" r:id="rId5"/>
    <p:sldId id="313" r:id="rId6"/>
    <p:sldId id="337" r:id="rId7"/>
    <p:sldId id="314" r:id="rId8"/>
    <p:sldId id="315" r:id="rId9"/>
    <p:sldId id="316" r:id="rId10"/>
    <p:sldId id="338" r:id="rId11"/>
    <p:sldId id="323" r:id="rId12"/>
    <p:sldId id="324" r:id="rId13"/>
    <p:sldId id="325" r:id="rId14"/>
    <p:sldId id="326" r:id="rId15"/>
    <p:sldId id="328" r:id="rId16"/>
    <p:sldId id="327" r:id="rId17"/>
    <p:sldId id="329" r:id="rId18"/>
    <p:sldId id="330" r:id="rId19"/>
    <p:sldId id="331" r:id="rId20"/>
    <p:sldId id="332" r:id="rId21"/>
    <p:sldId id="334" r:id="rId22"/>
    <p:sldId id="335" r:id="rId23"/>
    <p:sldId id="258" r:id="rId24"/>
    <p:sldId id="336" r:id="rId2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63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66"/>
    <p:restoredTop sz="44860"/>
  </p:normalViewPr>
  <p:slideViewPr>
    <p:cSldViewPr snapToGrid="0">
      <p:cViewPr varScale="1">
        <p:scale>
          <a:sx n="31" d="100"/>
          <a:sy n="31" d="100"/>
        </p:scale>
        <p:origin x="1864" y="176"/>
      </p:cViewPr>
      <p:guideLst/>
    </p:cSldViewPr>
  </p:slideViewPr>
  <p:outlineViewPr>
    <p:cViewPr>
      <p:scale>
        <a:sx n="33" d="100"/>
        <a:sy n="33" d="100"/>
      </p:scale>
      <p:origin x="0" y="-4016"/>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tiff>
</file>

<file path=ppt/media/image11.pn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418644810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Shape 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5" name="Shape 5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818306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sz="1100" b="0" i="0" kern="1200" dirty="0">
                <a:solidFill>
                  <a:schemeClr val="tx1"/>
                </a:solidFill>
                <a:effectLst/>
                <a:latin typeface="+mn-lt"/>
                <a:ea typeface="+mn-ea"/>
                <a:cs typeface="+mn-cs"/>
              </a:rPr>
              <a:t>При использовании данного сборщика куча разбивается на четыре региона, три из которых относятся к младшему поколению (</a:t>
            </a:r>
            <a:r>
              <a:rPr lang="en-US" sz="1100" b="0" i="0" kern="1200" dirty="0">
                <a:solidFill>
                  <a:schemeClr val="tx1"/>
                </a:solidFill>
                <a:effectLst/>
                <a:latin typeface="+mn-lt"/>
                <a:ea typeface="+mn-ea"/>
                <a:cs typeface="+mn-cs"/>
              </a:rPr>
              <a:t>Eden, Survivor 0 </a:t>
            </a:r>
            <a:r>
              <a:rPr lang="ru-RU" sz="1100" b="0" i="0" kern="1200" dirty="0">
                <a:solidFill>
                  <a:schemeClr val="tx1"/>
                </a:solidFill>
                <a:effectLst/>
                <a:latin typeface="+mn-lt"/>
                <a:ea typeface="+mn-ea"/>
                <a:cs typeface="+mn-cs"/>
              </a:rPr>
              <a:t>и </a:t>
            </a:r>
            <a:r>
              <a:rPr lang="en-US" sz="1100" b="0" i="0" kern="1200" dirty="0">
                <a:solidFill>
                  <a:schemeClr val="tx1"/>
                </a:solidFill>
                <a:effectLst/>
                <a:latin typeface="+mn-lt"/>
                <a:ea typeface="+mn-ea"/>
                <a:cs typeface="+mn-cs"/>
              </a:rPr>
              <a:t>Survivor 1), </a:t>
            </a:r>
            <a:r>
              <a:rPr lang="ru-RU" sz="1100" b="0" i="0" kern="1200" dirty="0">
                <a:solidFill>
                  <a:schemeClr val="tx1"/>
                </a:solidFill>
                <a:effectLst/>
                <a:latin typeface="+mn-lt"/>
                <a:ea typeface="+mn-ea"/>
                <a:cs typeface="+mn-cs"/>
              </a:rPr>
              <a:t>а один (</a:t>
            </a:r>
            <a:r>
              <a:rPr lang="en-US" sz="1100" b="0" i="0" kern="1200" dirty="0">
                <a:solidFill>
                  <a:schemeClr val="tx1"/>
                </a:solidFill>
                <a:effectLst/>
                <a:latin typeface="+mn-lt"/>
                <a:ea typeface="+mn-ea"/>
                <a:cs typeface="+mn-cs"/>
              </a:rPr>
              <a:t>Tenured) — </a:t>
            </a:r>
            <a:r>
              <a:rPr lang="ru-RU" sz="1100" b="0" i="0" kern="1200" dirty="0">
                <a:solidFill>
                  <a:schemeClr val="tx1"/>
                </a:solidFill>
                <a:effectLst/>
                <a:latin typeface="+mn-lt"/>
                <a:ea typeface="+mn-ea"/>
                <a:cs typeface="+mn-cs"/>
              </a:rPr>
              <a:t>к старшему</a:t>
            </a:r>
            <a:r>
              <a:rPr lang="en-US" sz="1100" b="0" i="0" kern="1200" dirty="0">
                <a:solidFill>
                  <a:schemeClr val="tx1"/>
                </a:solidFill>
                <a:effectLst/>
                <a:latin typeface="+mn-lt"/>
                <a:ea typeface="+mn-ea"/>
                <a:cs typeface="+mn-cs"/>
              </a:rPr>
              <a:t>.</a:t>
            </a:r>
            <a:endParaRPr lang="ru-RU"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5101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042302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56392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998939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sz="1100" b="0" i="0" kern="1200" dirty="0">
                <a:solidFill>
                  <a:schemeClr val="tx1"/>
                </a:solidFill>
                <a:effectLst/>
                <a:latin typeface="+mn-lt"/>
                <a:ea typeface="+mn-ea"/>
                <a:cs typeface="+mn-cs"/>
              </a:rPr>
              <a:t>В случае, когда места для новых объектов не хватает уже в </a:t>
            </a:r>
            <a:r>
              <a:rPr lang="en-US" sz="1100" b="0" i="0" kern="1200" dirty="0">
                <a:solidFill>
                  <a:schemeClr val="tx1"/>
                </a:solidFill>
                <a:effectLst/>
                <a:latin typeface="+mn-lt"/>
                <a:ea typeface="+mn-ea"/>
                <a:cs typeface="+mn-cs"/>
              </a:rPr>
              <a:t>Tenured, </a:t>
            </a:r>
            <a:r>
              <a:rPr lang="ru-RU" sz="1100" b="0" i="0" kern="1200" dirty="0">
                <a:solidFill>
                  <a:schemeClr val="tx1"/>
                </a:solidFill>
                <a:effectLst/>
                <a:latin typeface="+mn-lt"/>
                <a:ea typeface="+mn-ea"/>
                <a:cs typeface="+mn-cs"/>
              </a:rPr>
              <a:t>в дело вступает полная сборка мусора, работающая с объектами из обоих поколений.</a:t>
            </a:r>
            <a:endParaRPr lang="en-US" sz="1100" b="0" i="0" kern="1200" dirty="0">
              <a:solidFill>
                <a:schemeClr val="tx1"/>
              </a:solidFill>
              <a:effectLst/>
              <a:latin typeface="+mn-lt"/>
              <a:ea typeface="+mn-ea"/>
              <a:cs typeface="+mn-cs"/>
            </a:endParaRPr>
          </a:p>
          <a:p>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9032752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sz="1100" b="0" i="0" kern="1200" dirty="0">
                <a:solidFill>
                  <a:schemeClr val="tx1"/>
                </a:solidFill>
                <a:effectLst/>
                <a:latin typeface="+mn-lt"/>
                <a:ea typeface="+mn-ea"/>
                <a:cs typeface="+mn-cs"/>
              </a:rPr>
              <a:t>Основное достоинство данного сборщика очевидно — это непритязательность по части ресурсов компьютера</a:t>
            </a:r>
            <a:r>
              <a:rPr lang="en-US" sz="1100" b="0" i="0" kern="1200" dirty="0">
                <a:solidFill>
                  <a:schemeClr val="tx1"/>
                </a:solidFill>
                <a:effectLst/>
                <a:latin typeface="+mn-lt"/>
                <a:ea typeface="+mn-ea"/>
                <a:cs typeface="+mn-cs"/>
              </a:rPr>
              <a:t>.</a:t>
            </a:r>
            <a:br>
              <a:rPr lang="ru-RU" dirty="0"/>
            </a:br>
            <a:br>
              <a:rPr lang="ru-RU" dirty="0"/>
            </a:br>
            <a:r>
              <a:rPr lang="ru-RU" sz="1100" b="0" i="0" kern="1200" dirty="0">
                <a:solidFill>
                  <a:schemeClr val="tx1"/>
                </a:solidFill>
                <a:effectLst/>
                <a:latin typeface="+mn-lt"/>
                <a:ea typeface="+mn-ea"/>
                <a:cs typeface="+mn-cs"/>
              </a:rPr>
              <a:t>Главный недостаток тоже понятен — это долгие паузы на сборку мусора при заметных объемах данных.</a:t>
            </a:r>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6978455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sz="1100" b="0" i="0" kern="1200" dirty="0">
                <a:solidFill>
                  <a:schemeClr val="tx1"/>
                </a:solidFill>
                <a:effectLst/>
                <a:latin typeface="+mn-lt"/>
                <a:ea typeface="+mn-ea"/>
                <a:cs typeface="+mn-cs"/>
              </a:rPr>
              <a:t>При подключении параллельного сборщика используются те же самые подходы к организации кучи, что и в случае с </a:t>
            </a:r>
            <a:r>
              <a:rPr lang="en-US" sz="1100" b="0" i="0" kern="1200" dirty="0">
                <a:solidFill>
                  <a:schemeClr val="tx1"/>
                </a:solidFill>
                <a:effectLst/>
                <a:latin typeface="+mn-lt"/>
                <a:ea typeface="+mn-ea"/>
                <a:cs typeface="+mn-cs"/>
              </a:rPr>
              <a:t>Serial GC — </a:t>
            </a:r>
            <a:r>
              <a:rPr lang="ru-RU" sz="1100" b="0" i="0" kern="1200" dirty="0">
                <a:solidFill>
                  <a:schemeClr val="tx1"/>
                </a:solidFill>
                <a:effectLst/>
                <a:latin typeface="+mn-lt"/>
                <a:ea typeface="+mn-ea"/>
                <a:cs typeface="+mn-cs"/>
              </a:rPr>
              <a:t>она делится на такие же регионы </a:t>
            </a:r>
            <a:r>
              <a:rPr lang="en-US" sz="1100" b="0" i="0" kern="1200" dirty="0">
                <a:solidFill>
                  <a:schemeClr val="tx1"/>
                </a:solidFill>
                <a:effectLst/>
                <a:latin typeface="+mn-lt"/>
                <a:ea typeface="+mn-ea"/>
                <a:cs typeface="+mn-cs"/>
              </a:rPr>
              <a:t>Eden, Survivor 0, Survivor 1 </a:t>
            </a:r>
            <a:r>
              <a:rPr lang="ru-RU" sz="1100" b="0" i="0" kern="1200" dirty="0">
                <a:solidFill>
                  <a:schemeClr val="tx1"/>
                </a:solidFill>
                <a:effectLst/>
                <a:latin typeface="+mn-lt"/>
                <a:ea typeface="+mn-ea"/>
                <a:cs typeface="+mn-cs"/>
              </a:rPr>
              <a:t>и </a:t>
            </a:r>
            <a:r>
              <a:rPr lang="en-US" sz="1100" b="0" i="0" kern="1200" dirty="0">
                <a:solidFill>
                  <a:schemeClr val="tx1"/>
                </a:solidFill>
                <a:effectLst/>
                <a:latin typeface="+mn-lt"/>
                <a:ea typeface="+mn-ea"/>
                <a:cs typeface="+mn-cs"/>
              </a:rPr>
              <a:t>Old Gen (Tenured).</a:t>
            </a:r>
          </a:p>
          <a:p>
            <a:endParaRPr lang="en-US" sz="1100" b="0" i="0" kern="1200" dirty="0">
              <a:solidFill>
                <a:schemeClr val="tx1"/>
              </a:solidFill>
              <a:effectLst/>
              <a:latin typeface="+mn-lt"/>
              <a:ea typeface="+mn-ea"/>
              <a:cs typeface="+mn-cs"/>
            </a:endParaRPr>
          </a:p>
          <a:p>
            <a:r>
              <a:rPr lang="ru-RU" sz="1100" b="0" i="0" kern="1200" dirty="0">
                <a:solidFill>
                  <a:schemeClr val="tx1"/>
                </a:solidFill>
                <a:effectLst/>
                <a:latin typeface="+mn-lt"/>
                <a:ea typeface="+mn-ea"/>
                <a:cs typeface="+mn-cs"/>
              </a:rPr>
              <a:t>По умолчанию и малая и полная сборка задействуют </a:t>
            </a:r>
            <a:r>
              <a:rPr lang="ru-RU" sz="1100" b="0" i="0" kern="1200" dirty="0" err="1">
                <a:solidFill>
                  <a:schemeClr val="tx1"/>
                </a:solidFill>
                <a:effectLst/>
                <a:latin typeface="+mn-lt"/>
                <a:ea typeface="+mn-ea"/>
                <a:cs typeface="+mn-cs"/>
              </a:rPr>
              <a:t>многопоточность</a:t>
            </a:r>
            <a:r>
              <a:rPr lang="ru-RU" sz="1100" b="0" i="0" kern="1200" dirty="0">
                <a:solidFill>
                  <a:schemeClr val="tx1"/>
                </a:solidFill>
                <a:effectLst/>
                <a:latin typeface="+mn-lt"/>
                <a:ea typeface="+mn-ea"/>
                <a:cs typeface="+mn-cs"/>
              </a:rPr>
              <a:t>. Малая пользуется ею при переносе объектов в старшее поколение, а полная — при уплотнении данных в старшем поколении.</a:t>
            </a:r>
            <a:endParaRPr lang="en-US" sz="1100" b="0" i="0" kern="1200" dirty="0">
              <a:solidFill>
                <a:schemeClr val="tx1"/>
              </a:solidFill>
              <a:effectLst/>
              <a:latin typeface="+mn-lt"/>
              <a:ea typeface="+mn-ea"/>
              <a:cs typeface="+mn-cs"/>
            </a:endParaRPr>
          </a:p>
          <a:p>
            <a:endParaRPr lang="en-US" sz="1100" b="0" i="0" kern="1200" dirty="0">
              <a:solidFill>
                <a:schemeClr val="tx1"/>
              </a:solidFill>
              <a:effectLst/>
              <a:latin typeface="+mn-lt"/>
              <a:ea typeface="+mn-ea"/>
              <a:cs typeface="+mn-cs"/>
            </a:endParaRPr>
          </a:p>
          <a:p>
            <a:r>
              <a:rPr lang="ru-RU" sz="1100" b="0" i="0" kern="1200" dirty="0">
                <a:solidFill>
                  <a:schemeClr val="tx1"/>
                </a:solidFill>
                <a:effectLst/>
                <a:latin typeface="+mn-lt"/>
                <a:ea typeface="+mn-ea"/>
                <a:cs typeface="+mn-cs"/>
              </a:rPr>
              <a:t>Каждый поток сборщика получает свой участок памяти в регионе </a:t>
            </a:r>
            <a:r>
              <a:rPr lang="en-US" sz="1100" b="0" i="0" kern="1200" dirty="0">
                <a:solidFill>
                  <a:schemeClr val="tx1"/>
                </a:solidFill>
                <a:effectLst/>
                <a:latin typeface="+mn-lt"/>
                <a:ea typeface="+mn-ea"/>
                <a:cs typeface="+mn-cs"/>
              </a:rPr>
              <a:t>Old Gen, </a:t>
            </a:r>
            <a:r>
              <a:rPr lang="ru-RU" sz="1100" b="0" i="0" kern="1200" dirty="0">
                <a:solidFill>
                  <a:schemeClr val="tx1"/>
                </a:solidFill>
                <a:effectLst/>
                <a:latin typeface="+mn-lt"/>
                <a:ea typeface="+mn-ea"/>
                <a:cs typeface="+mn-cs"/>
              </a:rPr>
              <a:t>так называемый </a:t>
            </a:r>
            <a:r>
              <a:rPr lang="ru-RU" sz="1100" b="0" i="1" kern="1200" dirty="0">
                <a:solidFill>
                  <a:schemeClr val="tx1"/>
                </a:solidFill>
                <a:effectLst/>
                <a:latin typeface="+mn-lt"/>
                <a:ea typeface="+mn-ea"/>
                <a:cs typeface="+mn-cs"/>
              </a:rPr>
              <a:t>буфер повышения (</a:t>
            </a:r>
            <a:r>
              <a:rPr lang="en-US" sz="1100" b="0" i="1" kern="1200" dirty="0">
                <a:solidFill>
                  <a:schemeClr val="tx1"/>
                </a:solidFill>
                <a:effectLst/>
                <a:latin typeface="+mn-lt"/>
                <a:ea typeface="+mn-ea"/>
                <a:cs typeface="+mn-cs"/>
              </a:rPr>
              <a:t>promotion buffer)</a:t>
            </a:r>
            <a:r>
              <a:rPr lang="en-US" sz="1100" b="0" i="0" kern="1200" dirty="0">
                <a:solidFill>
                  <a:schemeClr val="tx1"/>
                </a:solidFill>
                <a:effectLst/>
                <a:latin typeface="+mn-lt"/>
                <a:ea typeface="+mn-ea"/>
                <a:cs typeface="+mn-cs"/>
              </a:rPr>
              <a:t>, </a:t>
            </a:r>
            <a:r>
              <a:rPr lang="ru-RU" sz="1100" b="0" i="0" kern="1200" dirty="0">
                <a:solidFill>
                  <a:schemeClr val="tx1"/>
                </a:solidFill>
                <a:effectLst/>
                <a:latin typeface="+mn-lt"/>
                <a:ea typeface="+mn-ea"/>
                <a:cs typeface="+mn-cs"/>
              </a:rPr>
              <a:t>куда только он может переносить данные, чтобы не мешать другим потокам. Такой подход ускоряет сборку мусора, но имеет и небольшое негативное последствие в виде возможной фрагментации памяти</a:t>
            </a:r>
            <a:r>
              <a:rPr lang="en-US" sz="1100" b="0" i="0" kern="1200" dirty="0">
                <a:solidFill>
                  <a:schemeClr val="tx1"/>
                </a:solidFill>
                <a:effectLst/>
                <a:latin typeface="+mn-lt"/>
                <a:ea typeface="+mn-ea"/>
                <a:cs typeface="+mn-cs"/>
              </a:rPr>
              <a:t>.</a:t>
            </a:r>
          </a:p>
          <a:p>
            <a:endParaRPr lang="en-US" sz="1100" b="0" i="0" kern="1200" dirty="0">
              <a:solidFill>
                <a:schemeClr val="tx1"/>
              </a:solidFill>
              <a:effectLst/>
              <a:latin typeface="+mn-lt"/>
              <a:ea typeface="+mn-ea"/>
              <a:cs typeface="+mn-cs"/>
            </a:endParaRPr>
          </a:p>
          <a:p>
            <a:r>
              <a:rPr lang="ru-RU" sz="1100" b="0" i="0" kern="1200" dirty="0">
                <a:solidFill>
                  <a:schemeClr val="tx1"/>
                </a:solidFill>
                <a:effectLst/>
                <a:latin typeface="+mn-lt"/>
                <a:ea typeface="+mn-ea"/>
                <a:cs typeface="+mn-cs"/>
              </a:rPr>
              <a:t>Вы можете указать устраивающие вас параметры производительности — максимальное время сборки и/или пропускную способность — и сборщик будет изо всех сил стараться не превышать заданные пороги. Для этого он будет использовать статистику уже прошедших сборок мусора</a:t>
            </a:r>
            <a:r>
              <a:rPr lang="en-US" sz="1100" b="0" i="0" kern="1200" dirty="0">
                <a:solidFill>
                  <a:schemeClr val="tx1"/>
                </a:solidFill>
                <a:effectLst/>
                <a:latin typeface="+mn-lt"/>
                <a:ea typeface="+mn-ea"/>
                <a:cs typeface="+mn-cs"/>
              </a:rPr>
              <a:t>.</a:t>
            </a:r>
          </a:p>
          <a:p>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2936390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b="0" i="0" kern="1200" dirty="0">
                <a:solidFill>
                  <a:schemeClr val="tx1"/>
                </a:solidFill>
                <a:effectLst/>
                <a:latin typeface="+mn-lt"/>
                <a:ea typeface="+mn-ea"/>
                <a:cs typeface="+mn-cs"/>
              </a:rPr>
              <a:t>+ </a:t>
            </a:r>
            <a:r>
              <a:rPr lang="ru-RU" sz="1100" b="0" i="0" kern="1200" dirty="0">
                <a:solidFill>
                  <a:schemeClr val="tx1"/>
                </a:solidFill>
                <a:effectLst/>
                <a:latin typeface="+mn-lt"/>
                <a:ea typeface="+mn-ea"/>
                <a:cs typeface="+mn-cs"/>
              </a:rPr>
              <a:t>автоматическая подстройка</a:t>
            </a:r>
          </a:p>
          <a:p>
            <a:pPr marL="171450" indent="-171450">
              <a:buFontTx/>
              <a:buChar char="-"/>
            </a:pPr>
            <a:r>
              <a:rPr lang="ru-RU" sz="1100" b="0" i="0" kern="1200" dirty="0">
                <a:solidFill>
                  <a:schemeClr val="tx1"/>
                </a:solidFill>
                <a:effectLst/>
                <a:latin typeface="+mn-lt"/>
                <a:ea typeface="+mn-ea"/>
                <a:cs typeface="+mn-cs"/>
              </a:rPr>
              <a:t>фрагментация памяти</a:t>
            </a:r>
            <a:br>
              <a:rPr lang="ru-RU" dirty="0"/>
            </a:br>
            <a:endParaRPr lang="en-US" dirty="0"/>
          </a:p>
        </p:txBody>
      </p:sp>
    </p:spTree>
    <p:extLst>
      <p:ext uri="{BB962C8B-B14F-4D97-AF65-F5344CB8AC3E}">
        <p14:creationId xmlns:p14="http://schemas.microsoft.com/office/powerpoint/2010/main" val="39528839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sz="1100" b="0" i="0" kern="1200" dirty="0">
                <a:solidFill>
                  <a:schemeClr val="tx1"/>
                </a:solidFill>
                <a:effectLst/>
                <a:latin typeface="+mn-lt"/>
                <a:ea typeface="+mn-ea"/>
                <a:cs typeface="+mn-cs"/>
              </a:rPr>
              <a:t>Альтернатива </a:t>
            </a:r>
            <a:r>
              <a:rPr lang="en-US" sz="1100" b="0" i="0" kern="1200" dirty="0">
                <a:solidFill>
                  <a:schemeClr val="tx1"/>
                </a:solidFill>
                <a:effectLst/>
                <a:latin typeface="+mn-lt"/>
                <a:ea typeface="+mn-ea"/>
                <a:cs typeface="+mn-cs"/>
              </a:rPr>
              <a:t>Parallel GC</a:t>
            </a:r>
            <a:r>
              <a:rPr lang="ru-RU" sz="1100" b="0" i="0" kern="1200" dirty="0">
                <a:solidFill>
                  <a:schemeClr val="tx1"/>
                </a:solidFill>
                <a:effectLst/>
                <a:latin typeface="+mn-lt"/>
                <a:ea typeface="+mn-ea"/>
                <a:cs typeface="+mn-cs"/>
              </a:rPr>
              <a:t>.</a:t>
            </a:r>
          </a:p>
          <a:p>
            <a:endParaRPr lang="en-US" sz="1100" b="0" i="0" kern="1200" dirty="0">
              <a:solidFill>
                <a:schemeClr val="tx1"/>
              </a:solidFill>
              <a:effectLst/>
              <a:latin typeface="+mn-lt"/>
              <a:ea typeface="+mn-ea"/>
              <a:cs typeface="+mn-cs"/>
            </a:endParaRPr>
          </a:p>
          <a:p>
            <a:r>
              <a:rPr lang="en-US" sz="1100" b="0" i="0" kern="1200" dirty="0">
                <a:solidFill>
                  <a:schemeClr val="tx1"/>
                </a:solidFill>
                <a:effectLst/>
                <a:latin typeface="+mn-lt"/>
                <a:ea typeface="+mn-ea"/>
                <a:cs typeface="+mn-cs"/>
              </a:rPr>
              <a:t>CMS GC </a:t>
            </a:r>
            <a:r>
              <a:rPr lang="ru-RU" sz="1100" b="0" i="0" kern="1200" dirty="0">
                <a:solidFill>
                  <a:schemeClr val="tx1"/>
                </a:solidFill>
                <a:effectLst/>
                <a:latin typeface="+mn-lt"/>
                <a:ea typeface="+mn-ea"/>
                <a:cs typeface="+mn-cs"/>
              </a:rPr>
              <a:t>использует ту же самую организацию памяти, что и уже рассмотренные </a:t>
            </a:r>
            <a:r>
              <a:rPr lang="en-US" sz="1100" b="0" i="0" kern="1200" dirty="0">
                <a:solidFill>
                  <a:schemeClr val="tx1"/>
                </a:solidFill>
                <a:effectLst/>
                <a:latin typeface="+mn-lt"/>
                <a:ea typeface="+mn-ea"/>
                <a:cs typeface="+mn-cs"/>
              </a:rPr>
              <a:t>Serial / Parallel GC: </a:t>
            </a:r>
            <a:r>
              <a:rPr lang="ru-RU" sz="1100" b="0" i="0" kern="1200" dirty="0">
                <a:solidFill>
                  <a:schemeClr val="tx1"/>
                </a:solidFill>
                <a:effectLst/>
                <a:latin typeface="+mn-lt"/>
                <a:ea typeface="+mn-ea"/>
                <a:cs typeface="+mn-cs"/>
              </a:rPr>
              <a:t>регионы </a:t>
            </a:r>
            <a:r>
              <a:rPr lang="en-US" sz="1100" b="0" i="0" kern="1200" dirty="0">
                <a:solidFill>
                  <a:schemeClr val="tx1"/>
                </a:solidFill>
                <a:effectLst/>
                <a:latin typeface="+mn-lt"/>
                <a:ea typeface="+mn-ea"/>
                <a:cs typeface="+mn-cs"/>
              </a:rPr>
              <a:t>Eden + Survivor 0 + Survivor 1 + Tenured </a:t>
            </a:r>
            <a:r>
              <a:rPr lang="ru-RU" sz="1100" b="0" i="0" kern="1200" dirty="0">
                <a:solidFill>
                  <a:schemeClr val="tx1"/>
                </a:solidFill>
                <a:effectLst/>
                <a:latin typeface="+mn-lt"/>
                <a:ea typeface="+mn-ea"/>
                <a:cs typeface="+mn-cs"/>
              </a:rPr>
              <a:t>и такие же принципы малой сборки мусора. Отличия начинаются только тогда, когда дело доходит до полной сборки. В случае </a:t>
            </a:r>
            <a:r>
              <a:rPr lang="en-US" sz="1100" b="0" i="0" kern="1200" dirty="0">
                <a:solidFill>
                  <a:schemeClr val="tx1"/>
                </a:solidFill>
                <a:effectLst/>
                <a:latin typeface="+mn-lt"/>
                <a:ea typeface="+mn-ea"/>
                <a:cs typeface="+mn-cs"/>
              </a:rPr>
              <a:t>CMS </a:t>
            </a:r>
            <a:r>
              <a:rPr lang="ru-RU" sz="1100" b="0" i="0" kern="1200" dirty="0">
                <a:solidFill>
                  <a:schemeClr val="tx1"/>
                </a:solidFill>
                <a:effectLst/>
                <a:latin typeface="+mn-lt"/>
                <a:ea typeface="+mn-ea"/>
                <a:cs typeface="+mn-cs"/>
              </a:rPr>
              <a:t>ее называют </a:t>
            </a:r>
            <a:r>
              <a:rPr lang="ru-RU" sz="1100" b="0" i="1" kern="1200" dirty="0">
                <a:solidFill>
                  <a:schemeClr val="tx1"/>
                </a:solidFill>
                <a:effectLst/>
                <a:latin typeface="+mn-lt"/>
                <a:ea typeface="+mn-ea"/>
                <a:cs typeface="+mn-cs"/>
              </a:rPr>
              <a:t>старшей (</a:t>
            </a:r>
            <a:r>
              <a:rPr lang="en-US" sz="1100" b="0" i="1" kern="1200" dirty="0">
                <a:solidFill>
                  <a:schemeClr val="tx1"/>
                </a:solidFill>
                <a:effectLst/>
                <a:latin typeface="+mn-lt"/>
                <a:ea typeface="+mn-ea"/>
                <a:cs typeface="+mn-cs"/>
              </a:rPr>
              <a:t>major) </a:t>
            </a:r>
            <a:r>
              <a:rPr lang="ru-RU" sz="1100" b="0" i="1" kern="1200" dirty="0">
                <a:solidFill>
                  <a:schemeClr val="tx1"/>
                </a:solidFill>
                <a:effectLst/>
                <a:latin typeface="+mn-lt"/>
                <a:ea typeface="+mn-ea"/>
                <a:cs typeface="+mn-cs"/>
              </a:rPr>
              <a:t>сборкой</a:t>
            </a:r>
            <a:r>
              <a:rPr lang="ru-RU" sz="1100" b="0" i="0" kern="1200" dirty="0">
                <a:solidFill>
                  <a:schemeClr val="tx1"/>
                </a:solidFill>
                <a:effectLst/>
                <a:latin typeface="+mn-lt"/>
                <a:ea typeface="+mn-ea"/>
                <a:cs typeface="+mn-cs"/>
              </a:rPr>
              <a:t>, а не полной, так как она не затрагивает объекты младшего поколения. В результате, малая и старшая сборки здесь всегда разделены.</a:t>
            </a:r>
          </a:p>
          <a:p>
            <a:endParaRPr lang="en-US" sz="1100" b="0" i="0" kern="1200" dirty="0">
              <a:solidFill>
                <a:schemeClr val="tx1"/>
              </a:solidFill>
              <a:effectLst/>
              <a:latin typeface="+mn-lt"/>
              <a:ea typeface="+mn-ea"/>
              <a:cs typeface="+mn-cs"/>
            </a:endParaRPr>
          </a:p>
          <a:p>
            <a:r>
              <a:rPr lang="ru-RU" sz="1100" b="0" i="0" kern="1200" dirty="0">
                <a:solidFill>
                  <a:schemeClr val="tx1"/>
                </a:solidFill>
                <a:effectLst/>
                <a:latin typeface="+mn-lt"/>
                <a:ea typeface="+mn-ea"/>
                <a:cs typeface="+mn-cs"/>
              </a:rPr>
              <a:t>Важным отличием сборщика </a:t>
            </a:r>
            <a:r>
              <a:rPr lang="en-US" sz="1100" b="0" i="0" kern="1200" dirty="0">
                <a:solidFill>
                  <a:schemeClr val="tx1"/>
                </a:solidFill>
                <a:effectLst/>
                <a:latin typeface="+mn-lt"/>
                <a:ea typeface="+mn-ea"/>
                <a:cs typeface="+mn-cs"/>
              </a:rPr>
              <a:t>CMS </a:t>
            </a:r>
            <a:r>
              <a:rPr lang="ru-RU" sz="1100" b="0" i="0" kern="1200" dirty="0">
                <a:solidFill>
                  <a:schemeClr val="tx1"/>
                </a:solidFill>
                <a:effectLst/>
                <a:latin typeface="+mn-lt"/>
                <a:ea typeface="+mn-ea"/>
                <a:cs typeface="+mn-cs"/>
              </a:rPr>
              <a:t>от рассмотренных ранее является также то, что он не дожидается заполнения </a:t>
            </a:r>
            <a:r>
              <a:rPr lang="en-US" sz="1100" b="0" i="0" kern="1200" dirty="0">
                <a:solidFill>
                  <a:schemeClr val="tx1"/>
                </a:solidFill>
                <a:effectLst/>
                <a:latin typeface="+mn-lt"/>
                <a:ea typeface="+mn-ea"/>
                <a:cs typeface="+mn-cs"/>
              </a:rPr>
              <a:t>Tenured </a:t>
            </a:r>
            <a:r>
              <a:rPr lang="ru-RU" sz="1100" b="0" i="0" kern="1200" dirty="0">
                <a:solidFill>
                  <a:schemeClr val="tx1"/>
                </a:solidFill>
                <a:effectLst/>
                <a:latin typeface="+mn-lt"/>
                <a:ea typeface="+mn-ea"/>
                <a:cs typeface="+mn-cs"/>
              </a:rPr>
              <a:t>для того, чтобы начать старшую сборку. Вместо этого он трудится в фоновом режиме постоянно, пытаясь поддерживать </a:t>
            </a:r>
            <a:r>
              <a:rPr lang="en-US" sz="1100" b="0" i="0" kern="1200" dirty="0">
                <a:solidFill>
                  <a:schemeClr val="tx1"/>
                </a:solidFill>
                <a:effectLst/>
                <a:latin typeface="+mn-lt"/>
                <a:ea typeface="+mn-ea"/>
                <a:cs typeface="+mn-cs"/>
              </a:rPr>
              <a:t>Tenured </a:t>
            </a:r>
            <a:r>
              <a:rPr lang="ru-RU" sz="1100" b="0" i="0" kern="1200" dirty="0">
                <a:solidFill>
                  <a:schemeClr val="tx1"/>
                </a:solidFill>
                <a:effectLst/>
                <a:latin typeface="+mn-lt"/>
                <a:ea typeface="+mn-ea"/>
                <a:cs typeface="+mn-cs"/>
              </a:rPr>
              <a:t>в компактном состоянии.</a:t>
            </a:r>
            <a:endParaRPr lang="en-US" sz="1100" b="0" i="0" kern="1200" dirty="0">
              <a:solidFill>
                <a:schemeClr val="tx1"/>
              </a:solidFill>
              <a:effectLst/>
              <a:latin typeface="+mn-lt"/>
              <a:ea typeface="+mn-ea"/>
              <a:cs typeface="+mn-cs"/>
            </a:endParaRPr>
          </a:p>
          <a:p>
            <a:endParaRPr lang="en-US" sz="1100" b="0" i="0" kern="1200" dirty="0">
              <a:solidFill>
                <a:schemeClr val="tx1"/>
              </a:solidFill>
              <a:effectLst/>
              <a:latin typeface="+mn-lt"/>
              <a:ea typeface="+mn-ea"/>
              <a:cs typeface="+mn-cs"/>
            </a:endParaRPr>
          </a:p>
          <a:p>
            <a:r>
              <a:rPr lang="ru-RU" sz="1100" b="0" i="0" kern="1200" dirty="0">
                <a:solidFill>
                  <a:schemeClr val="tx1"/>
                </a:solidFill>
                <a:effectLst/>
                <a:latin typeface="+mn-lt"/>
                <a:ea typeface="+mn-ea"/>
                <a:cs typeface="+mn-cs"/>
              </a:rPr>
              <a:t>Отдельно следует рассмотреть ситуацию, когда сборщик не успевает очистить </a:t>
            </a:r>
            <a:r>
              <a:rPr lang="en-US" sz="1100" b="0" i="0" kern="1200" dirty="0">
                <a:solidFill>
                  <a:schemeClr val="tx1"/>
                </a:solidFill>
                <a:effectLst/>
                <a:latin typeface="+mn-lt"/>
                <a:ea typeface="+mn-ea"/>
                <a:cs typeface="+mn-cs"/>
              </a:rPr>
              <a:t>Tenured </a:t>
            </a:r>
            <a:r>
              <a:rPr lang="ru-RU" sz="1100" b="0" i="0" kern="1200" dirty="0">
                <a:solidFill>
                  <a:schemeClr val="tx1"/>
                </a:solidFill>
                <a:effectLst/>
                <a:latin typeface="+mn-lt"/>
                <a:ea typeface="+mn-ea"/>
                <a:cs typeface="+mn-cs"/>
              </a:rPr>
              <a:t>до того момента, как память полностью заканчивается. В этом случае работа приложения останавливается, и вся сборка производится в последовательном режиме. Такая ситуация называется </a:t>
            </a:r>
            <a:r>
              <a:rPr lang="ru-RU" sz="1100" b="0" i="1" kern="1200" dirty="0">
                <a:solidFill>
                  <a:schemeClr val="tx1"/>
                </a:solidFill>
                <a:effectLst/>
                <a:latin typeface="+mn-lt"/>
                <a:ea typeface="+mn-ea"/>
                <a:cs typeface="+mn-cs"/>
              </a:rPr>
              <a:t>сбоем конкурентного режима (</a:t>
            </a:r>
            <a:r>
              <a:rPr lang="en-US" sz="1100" b="0" i="1" kern="1200" dirty="0">
                <a:solidFill>
                  <a:schemeClr val="tx1"/>
                </a:solidFill>
                <a:effectLst/>
                <a:latin typeface="+mn-lt"/>
                <a:ea typeface="+mn-ea"/>
                <a:cs typeface="+mn-cs"/>
              </a:rPr>
              <a:t>concurrent mode failure)</a:t>
            </a:r>
            <a:r>
              <a:rPr lang="en-US" sz="1100" b="0" i="0" kern="1200" dirty="0">
                <a:solidFill>
                  <a:schemeClr val="tx1"/>
                </a:solidFill>
                <a:effectLst/>
                <a:latin typeface="+mn-lt"/>
                <a:ea typeface="+mn-ea"/>
                <a:cs typeface="+mn-cs"/>
              </a:rPr>
              <a:t>. </a:t>
            </a:r>
            <a:endParaRPr lang="en-US" dirty="0"/>
          </a:p>
        </p:txBody>
      </p:sp>
    </p:spTree>
    <p:extLst>
      <p:ext uri="{BB962C8B-B14F-4D97-AF65-F5344CB8AC3E}">
        <p14:creationId xmlns:p14="http://schemas.microsoft.com/office/powerpoint/2010/main" val="12840913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sz="1100" b="0" i="0" kern="1200" dirty="0">
                <a:solidFill>
                  <a:schemeClr val="tx1"/>
                </a:solidFill>
                <a:effectLst/>
                <a:latin typeface="+mn-lt"/>
                <a:ea typeface="+mn-ea"/>
                <a:cs typeface="+mn-cs"/>
              </a:rPr>
              <a:t>+ минимизация времен простоя</a:t>
            </a:r>
          </a:p>
          <a:p>
            <a:r>
              <a:rPr lang="ru-RU" sz="1100" b="0" i="0" kern="1200" dirty="0">
                <a:solidFill>
                  <a:schemeClr val="tx1"/>
                </a:solidFill>
                <a:effectLst/>
                <a:latin typeface="+mn-lt"/>
                <a:ea typeface="+mn-ea"/>
                <a:cs typeface="+mn-cs"/>
              </a:rPr>
              <a:t>- фрагментация </a:t>
            </a:r>
            <a:r>
              <a:rPr lang="en-US" sz="1100" b="0" i="0" kern="1200" dirty="0">
                <a:solidFill>
                  <a:schemeClr val="tx1"/>
                </a:solidFill>
                <a:effectLst/>
                <a:latin typeface="+mn-lt"/>
                <a:ea typeface="+mn-ea"/>
                <a:cs typeface="+mn-cs"/>
              </a:rPr>
              <a:t>Tenured</a:t>
            </a:r>
            <a:endParaRPr lang="ru-RU"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192862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Shape 3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6" name="Shape 3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40526064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sz="1100" b="0" i="0" kern="1200" dirty="0">
                <a:solidFill>
                  <a:schemeClr val="tx1"/>
                </a:solidFill>
                <a:effectLst/>
                <a:latin typeface="+mn-lt"/>
                <a:ea typeface="+mn-ea"/>
                <a:cs typeface="+mn-cs"/>
              </a:rPr>
              <a:t>Замена </a:t>
            </a:r>
            <a:r>
              <a:rPr lang="en-US" sz="1100" b="0" i="0" kern="1200" dirty="0">
                <a:solidFill>
                  <a:schemeClr val="tx1"/>
                </a:solidFill>
                <a:effectLst/>
                <a:latin typeface="+mn-lt"/>
                <a:ea typeface="+mn-ea"/>
                <a:cs typeface="+mn-cs"/>
              </a:rPr>
              <a:t>CMS.</a:t>
            </a:r>
            <a:endParaRPr lang="ru-RU" sz="1100" b="0" i="0" kern="1200" dirty="0">
              <a:solidFill>
                <a:schemeClr val="tx1"/>
              </a:solidFill>
              <a:effectLst/>
              <a:latin typeface="+mn-lt"/>
              <a:ea typeface="+mn-ea"/>
              <a:cs typeface="+mn-cs"/>
            </a:endParaRPr>
          </a:p>
          <a:p>
            <a:endParaRPr lang="en-US" sz="1100" b="0" i="0" kern="1200" dirty="0">
              <a:solidFill>
                <a:schemeClr val="tx1"/>
              </a:solidFill>
              <a:effectLst/>
              <a:latin typeface="+mn-lt"/>
              <a:ea typeface="+mn-ea"/>
              <a:cs typeface="+mn-cs"/>
            </a:endParaRPr>
          </a:p>
          <a:p>
            <a:r>
              <a:rPr lang="ru-RU" sz="1100" b="0" i="0" kern="1200" dirty="0">
                <a:solidFill>
                  <a:schemeClr val="tx1"/>
                </a:solidFill>
                <a:effectLst/>
                <a:latin typeface="+mn-lt"/>
                <a:ea typeface="+mn-ea"/>
                <a:cs typeface="+mn-cs"/>
              </a:rPr>
              <a:t>Память разбивается на множество регионов одинакового размера. Размер этих регионов зависит от общего размера кучи и по умолчанию выбирается так, чтобы их было не больше 2048</a:t>
            </a:r>
            <a:r>
              <a:rPr lang="en-US" sz="1100" b="0" i="0" kern="1200" dirty="0">
                <a:solidFill>
                  <a:schemeClr val="tx1"/>
                </a:solidFill>
                <a:effectLst/>
                <a:latin typeface="+mn-lt"/>
                <a:ea typeface="+mn-ea"/>
                <a:cs typeface="+mn-cs"/>
              </a:rPr>
              <a:t>(</a:t>
            </a:r>
            <a:r>
              <a:rPr lang="en-US" dirty="0"/>
              <a:t>2^11</a:t>
            </a:r>
            <a:r>
              <a:rPr lang="en-US" sz="1100" b="0" i="0" kern="1200" dirty="0">
                <a:solidFill>
                  <a:schemeClr val="tx1"/>
                </a:solidFill>
                <a:effectLst/>
                <a:latin typeface="+mn-lt"/>
                <a:ea typeface="+mn-ea"/>
                <a:cs typeface="+mn-cs"/>
              </a:rPr>
              <a:t>)</a:t>
            </a:r>
            <a:r>
              <a:rPr lang="ru-RU" sz="1100" b="0" i="0" kern="1200" dirty="0">
                <a:solidFill>
                  <a:schemeClr val="tx1"/>
                </a:solidFill>
                <a:effectLst/>
                <a:latin typeface="+mn-lt"/>
                <a:ea typeface="+mn-ea"/>
                <a:cs typeface="+mn-cs"/>
              </a:rPr>
              <a:t>, обычно получается от 1 до 32 МБ. Исключение составляют только так называемые </a:t>
            </a:r>
            <a:r>
              <a:rPr lang="ru-RU" sz="1100" b="0" i="1" kern="1200" dirty="0">
                <a:solidFill>
                  <a:schemeClr val="tx1"/>
                </a:solidFill>
                <a:effectLst/>
                <a:latin typeface="+mn-lt"/>
                <a:ea typeface="+mn-ea"/>
                <a:cs typeface="+mn-cs"/>
              </a:rPr>
              <a:t>громадные (</a:t>
            </a:r>
            <a:r>
              <a:rPr lang="en-US" sz="1100" b="0" i="1" kern="1200" dirty="0">
                <a:solidFill>
                  <a:schemeClr val="tx1"/>
                </a:solidFill>
                <a:effectLst/>
                <a:latin typeface="+mn-lt"/>
                <a:ea typeface="+mn-ea"/>
                <a:cs typeface="+mn-cs"/>
              </a:rPr>
              <a:t>humongous) </a:t>
            </a:r>
            <a:r>
              <a:rPr lang="ru-RU" sz="1100" b="0" i="1" kern="1200" dirty="0">
                <a:solidFill>
                  <a:schemeClr val="tx1"/>
                </a:solidFill>
                <a:effectLst/>
                <a:latin typeface="+mn-lt"/>
                <a:ea typeface="+mn-ea"/>
                <a:cs typeface="+mn-cs"/>
              </a:rPr>
              <a:t>регионы</a:t>
            </a:r>
            <a:r>
              <a:rPr lang="ru-RU" sz="1100" b="0" i="0" kern="1200" dirty="0">
                <a:solidFill>
                  <a:schemeClr val="tx1"/>
                </a:solidFill>
                <a:effectLst/>
                <a:latin typeface="+mn-lt"/>
                <a:ea typeface="+mn-ea"/>
                <a:cs typeface="+mn-cs"/>
              </a:rPr>
              <a:t>, которые создаются объединением обычных регионов для размещения очень больших объектов.</a:t>
            </a:r>
            <a:br>
              <a:rPr lang="ru-RU" dirty="0"/>
            </a:br>
            <a:br>
              <a:rPr lang="ru-RU" dirty="0"/>
            </a:br>
            <a:r>
              <a:rPr lang="ru-RU" sz="1100" b="0" i="0" kern="1200" dirty="0">
                <a:solidFill>
                  <a:schemeClr val="tx1"/>
                </a:solidFill>
                <a:effectLst/>
                <a:latin typeface="+mn-lt"/>
                <a:ea typeface="+mn-ea"/>
                <a:cs typeface="+mn-cs"/>
              </a:rPr>
              <a:t>Разделение регионов на </a:t>
            </a:r>
            <a:r>
              <a:rPr lang="en-US" sz="1100" b="0" i="0" kern="1200" dirty="0">
                <a:solidFill>
                  <a:schemeClr val="tx1"/>
                </a:solidFill>
                <a:effectLst/>
                <a:latin typeface="+mn-lt"/>
                <a:ea typeface="+mn-ea"/>
                <a:cs typeface="+mn-cs"/>
              </a:rPr>
              <a:t>Eden, Survivor </a:t>
            </a:r>
            <a:r>
              <a:rPr lang="ru-RU" sz="1100" b="0" i="0" kern="1200" dirty="0">
                <a:solidFill>
                  <a:schemeClr val="tx1"/>
                </a:solidFill>
                <a:effectLst/>
                <a:latin typeface="+mn-lt"/>
                <a:ea typeface="+mn-ea"/>
                <a:cs typeface="+mn-cs"/>
              </a:rPr>
              <a:t>и </a:t>
            </a:r>
            <a:r>
              <a:rPr lang="en-US" sz="1100" b="0" i="0" kern="1200" dirty="0">
                <a:solidFill>
                  <a:schemeClr val="tx1"/>
                </a:solidFill>
                <a:effectLst/>
                <a:latin typeface="+mn-lt"/>
                <a:ea typeface="+mn-ea"/>
                <a:cs typeface="+mn-cs"/>
              </a:rPr>
              <a:t>Tenured </a:t>
            </a:r>
            <a:r>
              <a:rPr lang="ru-RU" sz="1100" b="0" i="0" kern="1200" dirty="0">
                <a:solidFill>
                  <a:schemeClr val="tx1"/>
                </a:solidFill>
                <a:effectLst/>
                <a:latin typeface="+mn-lt"/>
                <a:ea typeface="+mn-ea"/>
                <a:cs typeface="+mn-cs"/>
              </a:rPr>
              <a:t>в данном случае логическое, регионы одного поколения не обязаны идти подряд и даже могут менять свою принадлежность к тому или иному поколению.</a:t>
            </a:r>
          </a:p>
          <a:p>
            <a:endParaRPr lang="en-US" sz="1100" b="0" i="0" kern="1200" dirty="0">
              <a:solidFill>
                <a:schemeClr val="tx1"/>
              </a:solidFill>
              <a:effectLst/>
              <a:latin typeface="+mn-lt"/>
              <a:ea typeface="+mn-ea"/>
              <a:cs typeface="+mn-cs"/>
            </a:endParaRPr>
          </a:p>
          <a:p>
            <a:r>
              <a:rPr lang="ru-RU" sz="1100" b="0" i="0" kern="1200" dirty="0">
                <a:solidFill>
                  <a:schemeClr val="tx1"/>
                </a:solidFill>
                <a:effectLst/>
                <a:latin typeface="+mn-lt"/>
                <a:ea typeface="+mn-ea"/>
                <a:cs typeface="+mn-cs"/>
              </a:rPr>
              <a:t>Очистка выполняется не на всем поколении, а только на части регионов, которые сборщик сможет очистить не превышая желаемого времени. При этом он выбирает для очистки те регионы, в которых, по его мнению, скопилось наибольшее количество мусора и очистка которых принесет наибольший результат. Отсюда как раз название </a:t>
            </a:r>
            <a:r>
              <a:rPr lang="en-US" sz="1100" b="0" i="0" kern="1200" dirty="0">
                <a:solidFill>
                  <a:schemeClr val="tx1"/>
                </a:solidFill>
                <a:effectLst/>
                <a:latin typeface="+mn-lt"/>
                <a:ea typeface="+mn-ea"/>
                <a:cs typeface="+mn-cs"/>
              </a:rPr>
              <a:t>Garbage First — </a:t>
            </a:r>
            <a:r>
              <a:rPr lang="ru-RU" sz="1100" b="0" i="0" kern="1200" dirty="0">
                <a:solidFill>
                  <a:schemeClr val="tx1"/>
                </a:solidFill>
                <a:effectLst/>
                <a:latin typeface="+mn-lt"/>
                <a:ea typeface="+mn-ea"/>
                <a:cs typeface="+mn-cs"/>
              </a:rPr>
              <a:t>мусор в первую очередь.</a:t>
            </a:r>
            <a:endParaRPr lang="en-US" sz="1100" b="0" i="0" kern="1200" dirty="0">
              <a:solidFill>
                <a:schemeClr val="tx1"/>
              </a:solidFill>
              <a:effectLst/>
              <a:latin typeface="+mn-lt"/>
              <a:ea typeface="+mn-ea"/>
              <a:cs typeface="+mn-cs"/>
            </a:endParaRPr>
          </a:p>
          <a:p>
            <a:endParaRPr lang="en-US" sz="1100" b="0" i="0" kern="1200" dirty="0">
              <a:solidFill>
                <a:schemeClr val="tx1"/>
              </a:solidFill>
              <a:effectLst/>
              <a:latin typeface="+mn-lt"/>
              <a:ea typeface="+mn-ea"/>
              <a:cs typeface="+mn-cs"/>
            </a:endParaRPr>
          </a:p>
          <a:p>
            <a:endParaRPr lang="en-US" dirty="0"/>
          </a:p>
        </p:txBody>
      </p:sp>
    </p:spTree>
    <p:extLst>
      <p:ext uri="{BB962C8B-B14F-4D97-AF65-F5344CB8AC3E}">
        <p14:creationId xmlns:p14="http://schemas.microsoft.com/office/powerpoint/2010/main" val="4222149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sz="1100" b="0" i="0" kern="1200" dirty="0">
                <a:solidFill>
                  <a:schemeClr val="tx1"/>
                </a:solidFill>
                <a:effectLst/>
                <a:latin typeface="+mn-lt"/>
                <a:ea typeface="+mn-ea"/>
                <a:cs typeface="+mn-cs"/>
              </a:rPr>
              <a:t>Полная сборка здесь называется </a:t>
            </a:r>
            <a:r>
              <a:rPr lang="ru-RU" sz="1100" b="0" i="1" kern="1200" dirty="0">
                <a:solidFill>
                  <a:schemeClr val="tx1"/>
                </a:solidFill>
                <a:effectLst/>
                <a:latin typeface="+mn-lt"/>
                <a:ea typeface="+mn-ea"/>
                <a:cs typeface="+mn-cs"/>
              </a:rPr>
              <a:t>смешанной (</a:t>
            </a:r>
            <a:r>
              <a:rPr lang="en-US" sz="1100" b="0" i="1" kern="1200" dirty="0">
                <a:solidFill>
                  <a:schemeClr val="tx1"/>
                </a:solidFill>
                <a:effectLst/>
                <a:latin typeface="+mn-lt"/>
                <a:ea typeface="+mn-ea"/>
                <a:cs typeface="+mn-cs"/>
              </a:rPr>
              <a:t>mixed)</a:t>
            </a:r>
            <a:r>
              <a:rPr lang="en-US" sz="1100" b="0" i="0" kern="1200" dirty="0">
                <a:solidFill>
                  <a:schemeClr val="tx1"/>
                </a:solidFill>
                <a:effectLst/>
                <a:latin typeface="+mn-lt"/>
                <a:ea typeface="+mn-ea"/>
                <a:cs typeface="+mn-cs"/>
              </a:rPr>
              <a:t>)</a:t>
            </a:r>
            <a:r>
              <a:rPr lang="ru-RU" sz="1100" b="0" i="0" kern="1200" dirty="0">
                <a:solidFill>
                  <a:schemeClr val="tx1"/>
                </a:solidFill>
                <a:effectLst/>
                <a:latin typeface="+mn-lt"/>
                <a:ea typeface="+mn-ea"/>
                <a:cs typeface="+mn-cs"/>
              </a:rPr>
              <a:t>. В </a:t>
            </a:r>
            <a:r>
              <a:rPr lang="en-US" sz="1100" b="0" i="0" kern="1200" dirty="0">
                <a:solidFill>
                  <a:schemeClr val="tx1"/>
                </a:solidFill>
                <a:effectLst/>
                <a:latin typeface="+mn-lt"/>
                <a:ea typeface="+mn-ea"/>
                <a:cs typeface="+mn-cs"/>
              </a:rPr>
              <a:t>G1 </a:t>
            </a:r>
            <a:r>
              <a:rPr lang="ru-RU" sz="1100" b="0" i="0" kern="1200" dirty="0">
                <a:solidFill>
                  <a:schemeClr val="tx1"/>
                </a:solidFill>
                <a:effectLst/>
                <a:latin typeface="+mn-lt"/>
                <a:ea typeface="+mn-ea"/>
                <a:cs typeface="+mn-cs"/>
              </a:rPr>
              <a:t>существует процесс, называемый </a:t>
            </a:r>
            <a:r>
              <a:rPr lang="ru-RU" sz="1100" b="0" i="1" kern="1200" dirty="0">
                <a:solidFill>
                  <a:schemeClr val="tx1"/>
                </a:solidFill>
                <a:effectLst/>
                <a:latin typeface="+mn-lt"/>
                <a:ea typeface="+mn-ea"/>
                <a:cs typeface="+mn-cs"/>
              </a:rPr>
              <a:t>циклом пометки (</a:t>
            </a:r>
            <a:r>
              <a:rPr lang="en-US" sz="1100" b="0" i="1" kern="1200" dirty="0">
                <a:solidFill>
                  <a:schemeClr val="tx1"/>
                </a:solidFill>
                <a:effectLst/>
                <a:latin typeface="+mn-lt"/>
                <a:ea typeface="+mn-ea"/>
                <a:cs typeface="+mn-cs"/>
              </a:rPr>
              <a:t>marking cycle)</a:t>
            </a:r>
            <a:r>
              <a:rPr lang="en-US" sz="1100" b="0" i="0" kern="1200" dirty="0">
                <a:solidFill>
                  <a:schemeClr val="tx1"/>
                </a:solidFill>
                <a:effectLst/>
                <a:latin typeface="+mn-lt"/>
                <a:ea typeface="+mn-ea"/>
                <a:cs typeface="+mn-cs"/>
              </a:rPr>
              <a:t>, </a:t>
            </a:r>
            <a:r>
              <a:rPr lang="ru-RU" sz="1100" b="0" i="0" kern="1200" dirty="0">
                <a:solidFill>
                  <a:schemeClr val="tx1"/>
                </a:solidFill>
                <a:effectLst/>
                <a:latin typeface="+mn-lt"/>
                <a:ea typeface="+mn-ea"/>
                <a:cs typeface="+mn-cs"/>
              </a:rPr>
              <a:t>который работает параллельно с основным приложением и составляет список живых объектов. </a:t>
            </a:r>
          </a:p>
          <a:p>
            <a:endParaRPr lang="ru-RU" sz="1100" b="0" i="0" kern="1200" dirty="0">
              <a:solidFill>
                <a:schemeClr val="tx1"/>
              </a:solidFill>
              <a:effectLst/>
              <a:latin typeface="+mn-lt"/>
              <a:ea typeface="+mn-ea"/>
              <a:cs typeface="+mn-cs"/>
            </a:endParaRPr>
          </a:p>
          <a:p>
            <a:r>
              <a:rPr lang="ru-RU" sz="1100" b="0" i="0" kern="1200" dirty="0">
                <a:solidFill>
                  <a:schemeClr val="tx1"/>
                </a:solidFill>
                <a:effectLst/>
                <a:latin typeface="+mn-lt"/>
                <a:ea typeface="+mn-ea"/>
                <a:cs typeface="+mn-cs"/>
              </a:rPr>
              <a:t>В список живых попадают все объекты, которые были таковыми на момент начала работы алгоритма, плюс все объекты, созданные за время его выполнения.</a:t>
            </a:r>
          </a:p>
          <a:p>
            <a:br>
              <a:rPr lang="en-US" dirty="0"/>
            </a:br>
            <a:r>
              <a:rPr lang="ru-RU" sz="1100" b="0" i="0" kern="1200" dirty="0">
                <a:solidFill>
                  <a:schemeClr val="tx1"/>
                </a:solidFill>
                <a:effectLst/>
                <a:latin typeface="+mn-lt"/>
                <a:ea typeface="+mn-ea"/>
                <a:cs typeface="+mn-cs"/>
              </a:rPr>
              <a:t>После окончания цикла пометки </a:t>
            </a:r>
            <a:r>
              <a:rPr lang="en-US" sz="1100" b="0" i="0" kern="1200" dirty="0">
                <a:solidFill>
                  <a:schemeClr val="tx1"/>
                </a:solidFill>
                <a:effectLst/>
                <a:latin typeface="+mn-lt"/>
                <a:ea typeface="+mn-ea"/>
                <a:cs typeface="+mn-cs"/>
              </a:rPr>
              <a:t>G1 </a:t>
            </a:r>
            <a:r>
              <a:rPr lang="ru-RU" sz="1100" b="0" i="0" kern="1200" dirty="0">
                <a:solidFill>
                  <a:schemeClr val="tx1"/>
                </a:solidFill>
                <a:effectLst/>
                <a:latin typeface="+mn-lt"/>
                <a:ea typeface="+mn-ea"/>
                <a:cs typeface="+mn-cs"/>
              </a:rPr>
              <a:t>переключается на выполнение смешанных сборок. Это значит, что при каждой сборке к набору регионов младшего поколения, подлежащих очистке, добавляется некоторое количество регионов старшего поколения. Количество таких сборок и количество очищаемых регионов старшего поколения выбирается исходя из имеющейся у сборщика статистики о предыдущих сборках таким образом, чтобы не выходить за требуемое время сборки. Как только сборщик очистил достаточно памяти, он переключается обратно в режим малых сборок.</a:t>
            </a:r>
            <a:endParaRPr lang="en-US" sz="1100" b="0" i="0" kern="1200" dirty="0">
              <a:solidFill>
                <a:schemeClr val="tx1"/>
              </a:solidFill>
              <a:effectLst/>
              <a:latin typeface="+mn-lt"/>
              <a:ea typeface="+mn-ea"/>
              <a:cs typeface="+mn-cs"/>
            </a:endParaRPr>
          </a:p>
          <a:p>
            <a:endParaRPr lang="en-US" sz="1100" b="0" i="0" kern="1200" dirty="0">
              <a:solidFill>
                <a:schemeClr val="tx1"/>
              </a:solidFill>
              <a:effectLst/>
              <a:latin typeface="+mn-lt"/>
              <a:ea typeface="+mn-ea"/>
              <a:cs typeface="+mn-cs"/>
            </a:endParaRPr>
          </a:p>
          <a:p>
            <a:r>
              <a:rPr lang="ru-RU" sz="1100" b="0" i="0" kern="1200" dirty="0">
                <a:solidFill>
                  <a:schemeClr val="tx1"/>
                </a:solidFill>
                <a:effectLst/>
                <a:latin typeface="+mn-lt"/>
                <a:ea typeface="+mn-ea"/>
                <a:cs typeface="+mn-cs"/>
              </a:rPr>
              <a:t>Очередной цикл пометки и, как следствие, очередные смешанные сборки будут запущены тогда, когда </a:t>
            </a:r>
            <a:r>
              <a:rPr lang="ru-RU" sz="1100" b="0" i="0" kern="1200" dirty="0" err="1">
                <a:solidFill>
                  <a:schemeClr val="tx1"/>
                </a:solidFill>
                <a:effectLst/>
                <a:latin typeface="+mn-lt"/>
                <a:ea typeface="+mn-ea"/>
                <a:cs typeface="+mn-cs"/>
              </a:rPr>
              <a:t>заполненность</a:t>
            </a:r>
            <a:r>
              <a:rPr lang="ru-RU" sz="1100" b="0" i="0" kern="1200" dirty="0">
                <a:solidFill>
                  <a:schemeClr val="tx1"/>
                </a:solidFill>
                <a:effectLst/>
                <a:latin typeface="+mn-lt"/>
                <a:ea typeface="+mn-ea"/>
                <a:cs typeface="+mn-cs"/>
              </a:rPr>
              <a:t> кучи превысит определенный порог.</a:t>
            </a:r>
            <a:endParaRPr lang="en-US" sz="1100" b="0" i="0" kern="1200" dirty="0">
              <a:solidFill>
                <a:schemeClr val="tx1"/>
              </a:solidFill>
              <a:effectLst/>
              <a:latin typeface="+mn-lt"/>
              <a:ea typeface="+mn-ea"/>
              <a:cs typeface="+mn-cs"/>
            </a:endParaRPr>
          </a:p>
          <a:p>
            <a:endParaRPr lang="en-US" sz="1100" b="0" i="0" kern="1200" dirty="0">
              <a:solidFill>
                <a:schemeClr val="tx1"/>
              </a:solidFill>
              <a:effectLst/>
              <a:latin typeface="+mn-lt"/>
              <a:ea typeface="+mn-ea"/>
              <a:cs typeface="+mn-cs"/>
            </a:endParaRPr>
          </a:p>
          <a:p>
            <a:r>
              <a:rPr lang="ru-RU" sz="1100" b="0" i="0" kern="1200" dirty="0">
                <a:solidFill>
                  <a:schemeClr val="tx1"/>
                </a:solidFill>
                <a:effectLst/>
                <a:latin typeface="+mn-lt"/>
                <a:ea typeface="+mn-ea"/>
                <a:cs typeface="+mn-cs"/>
              </a:rPr>
              <a:t>Может оказаться так, что в процессе очистки памяти в куче не остается свободных регионов, в которые можно было бы копировать выжившие объекты. Это приводит к возникновению ситуации </a:t>
            </a:r>
            <a:r>
              <a:rPr lang="en-US" sz="1100" b="0" i="1" kern="1200" dirty="0">
                <a:solidFill>
                  <a:schemeClr val="tx1"/>
                </a:solidFill>
                <a:effectLst/>
                <a:latin typeface="+mn-lt"/>
                <a:ea typeface="+mn-ea"/>
                <a:cs typeface="+mn-cs"/>
              </a:rPr>
              <a:t>allocation (evacuation) failure</a:t>
            </a:r>
            <a:r>
              <a:rPr lang="en-US" sz="1100" b="0" i="0" kern="1200" dirty="0">
                <a:solidFill>
                  <a:schemeClr val="tx1"/>
                </a:solidFill>
                <a:effectLst/>
                <a:latin typeface="+mn-lt"/>
                <a:ea typeface="+mn-ea"/>
                <a:cs typeface="+mn-cs"/>
              </a:rPr>
              <a:t>, </a:t>
            </a:r>
            <a:r>
              <a:rPr lang="ru-RU" sz="1100" b="0" i="0" kern="1200" dirty="0">
                <a:solidFill>
                  <a:schemeClr val="tx1"/>
                </a:solidFill>
                <a:effectLst/>
                <a:latin typeface="+mn-lt"/>
                <a:ea typeface="+mn-ea"/>
                <a:cs typeface="+mn-cs"/>
              </a:rPr>
              <a:t>подобие которой мы видели в </a:t>
            </a:r>
            <a:r>
              <a:rPr lang="en-US" sz="1100" b="0" i="0" kern="1200" dirty="0">
                <a:solidFill>
                  <a:schemeClr val="tx1"/>
                </a:solidFill>
                <a:effectLst/>
                <a:latin typeface="+mn-lt"/>
                <a:ea typeface="+mn-ea"/>
                <a:cs typeface="+mn-cs"/>
              </a:rPr>
              <a:t>CMS. </a:t>
            </a:r>
            <a:r>
              <a:rPr lang="ru-RU" sz="1100" b="0" i="0" kern="1200" dirty="0">
                <a:solidFill>
                  <a:schemeClr val="tx1"/>
                </a:solidFill>
                <a:effectLst/>
                <a:latin typeface="+mn-lt"/>
                <a:ea typeface="+mn-ea"/>
                <a:cs typeface="+mn-cs"/>
              </a:rPr>
              <a:t>В таком случае сборщик выполняет полную сборку мусора по всей куче при остановленных основных потоках приложения.</a:t>
            </a:r>
            <a:br>
              <a:rPr lang="ru-RU" dirty="0"/>
            </a:br>
            <a:endParaRPr lang="ru-RU"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2249859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374952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503421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ru-RU" sz="1100" b="0" i="0" kern="1200" dirty="0">
                <a:solidFill>
                  <a:schemeClr val="tx1"/>
                </a:solidFill>
                <a:effectLst/>
                <a:latin typeface="+mn-lt"/>
                <a:ea typeface="+mn-ea"/>
                <a:cs typeface="+mn-cs"/>
              </a:rPr>
              <a:t>Пояснение:</a:t>
            </a:r>
          </a:p>
          <a:p>
            <a:br>
              <a:rPr lang="ru-RU" dirty="0"/>
            </a:br>
            <a:r>
              <a:rPr lang="ru-RU" sz="1100" b="0" i="0" kern="1200" dirty="0">
                <a:solidFill>
                  <a:schemeClr val="tx1"/>
                </a:solidFill>
                <a:effectLst/>
                <a:latin typeface="+mn-lt"/>
                <a:ea typeface="+mn-ea"/>
                <a:cs typeface="+mn-cs"/>
              </a:rPr>
              <a:t>Из трёх объектов, созданных в строках 1, 2 и 3, только объект </a:t>
            </a:r>
            <a:r>
              <a:rPr lang="ru-RU" sz="1100" b="0" i="0" kern="1200" dirty="0" err="1">
                <a:solidFill>
                  <a:schemeClr val="tx1"/>
                </a:solidFill>
                <a:effectLst/>
                <a:latin typeface="+mn-lt"/>
                <a:ea typeface="+mn-ea"/>
                <a:cs typeface="+mn-cs"/>
              </a:rPr>
              <a:t>Integer</a:t>
            </a:r>
            <a:r>
              <a:rPr lang="ru-RU" sz="1100" b="0" i="0" kern="1200" dirty="0">
                <a:solidFill>
                  <a:schemeClr val="tx1"/>
                </a:solidFill>
                <a:effectLst/>
                <a:latin typeface="+mn-lt"/>
                <a:ea typeface="+mn-ea"/>
                <a:cs typeface="+mn-cs"/>
              </a:rPr>
              <a:t> подлежит утилизации в конце строки 7. Переменная ссылки, </a:t>
            </a:r>
            <a:r>
              <a:rPr lang="ru-RU" sz="1100" b="0" i="0" kern="1200" dirty="0" err="1">
                <a:solidFill>
                  <a:schemeClr val="tx1"/>
                </a:solidFill>
                <a:effectLst/>
                <a:latin typeface="+mn-lt"/>
                <a:ea typeface="+mn-ea"/>
                <a:cs typeface="+mn-cs"/>
              </a:rPr>
              <a:t>a</a:t>
            </a:r>
            <a:r>
              <a:rPr lang="ru-RU" sz="1100" b="0" i="0" kern="1200" dirty="0">
                <a:solidFill>
                  <a:schemeClr val="tx1"/>
                </a:solidFill>
                <a:effectLst/>
                <a:latin typeface="+mn-lt"/>
                <a:ea typeface="+mn-ea"/>
                <a:cs typeface="+mn-cs"/>
              </a:rPr>
              <a:t>, которая первоначально ссылалась на объект </a:t>
            </a:r>
            <a:r>
              <a:rPr lang="ru-RU" sz="1100" b="0" i="0" kern="1200" dirty="0" err="1">
                <a:solidFill>
                  <a:schemeClr val="tx1"/>
                </a:solidFill>
                <a:effectLst/>
                <a:latin typeface="+mn-lt"/>
                <a:ea typeface="+mn-ea"/>
                <a:cs typeface="+mn-cs"/>
              </a:rPr>
              <a:t>Integer</a:t>
            </a:r>
            <a:r>
              <a:rPr lang="ru-RU" sz="1100" b="0" i="0" kern="1200" dirty="0">
                <a:solidFill>
                  <a:schemeClr val="tx1"/>
                </a:solidFill>
                <a:effectLst/>
                <a:latin typeface="+mn-lt"/>
                <a:ea typeface="+mn-ea"/>
                <a:cs typeface="+mn-cs"/>
              </a:rPr>
              <a:t>, ссылается на объект </a:t>
            </a:r>
            <a:r>
              <a:rPr lang="ru-RU" sz="1100" b="0" i="0" kern="1200" dirty="0" err="1">
                <a:solidFill>
                  <a:schemeClr val="tx1"/>
                </a:solidFill>
                <a:effectLst/>
                <a:latin typeface="+mn-lt"/>
                <a:ea typeface="+mn-ea"/>
                <a:cs typeface="+mn-cs"/>
              </a:rPr>
              <a:t>String</a:t>
            </a:r>
            <a:r>
              <a:rPr lang="ru-RU" sz="1100" b="0" i="0" kern="1200" dirty="0">
                <a:solidFill>
                  <a:schemeClr val="tx1"/>
                </a:solidFill>
                <a:effectLst/>
                <a:latin typeface="+mn-lt"/>
                <a:ea typeface="+mn-ea"/>
                <a:cs typeface="+mn-cs"/>
              </a:rPr>
              <a:t> в строке 5. Таким образом, </a:t>
            </a:r>
            <a:r>
              <a:rPr lang="ru-RU" sz="1100" b="0" i="0" kern="1200" dirty="0" err="1">
                <a:solidFill>
                  <a:schemeClr val="tx1"/>
                </a:solidFill>
                <a:effectLst/>
                <a:latin typeface="+mn-lt"/>
                <a:ea typeface="+mn-ea"/>
                <a:cs typeface="+mn-cs"/>
              </a:rPr>
              <a:t>Integer</a:t>
            </a:r>
            <a:r>
              <a:rPr lang="ru-RU" sz="1100" b="0" i="0" kern="1200" dirty="0">
                <a:solidFill>
                  <a:schemeClr val="tx1"/>
                </a:solidFill>
                <a:effectLst/>
                <a:latin typeface="+mn-lt"/>
                <a:ea typeface="+mn-ea"/>
                <a:cs typeface="+mn-cs"/>
              </a:rPr>
              <a:t> </a:t>
            </a:r>
            <a:r>
              <a:rPr lang="ru-RU" sz="1100" b="0" i="0" kern="1200" dirty="0" err="1">
                <a:solidFill>
                  <a:schemeClr val="tx1"/>
                </a:solidFill>
                <a:effectLst/>
                <a:latin typeface="+mn-lt"/>
                <a:ea typeface="+mn-ea"/>
                <a:cs typeface="+mn-cs"/>
              </a:rPr>
              <a:t>oбъект</a:t>
            </a:r>
            <a:r>
              <a:rPr lang="ru-RU" sz="1100" b="0" i="0" kern="1200" dirty="0">
                <a:solidFill>
                  <a:schemeClr val="tx1"/>
                </a:solidFill>
                <a:effectLst/>
                <a:latin typeface="+mn-lt"/>
                <a:ea typeface="+mn-ea"/>
                <a:cs typeface="+mn-cs"/>
              </a:rPr>
              <a:t> подлежит утилизации после строки 5, так как нет переменных, которые ссылаются на него. Переменные </a:t>
            </a:r>
            <a:r>
              <a:rPr lang="ru-RU" sz="1100" b="0" i="0" kern="1200" dirty="0" err="1">
                <a:solidFill>
                  <a:schemeClr val="tx1"/>
                </a:solidFill>
                <a:effectLst/>
                <a:latin typeface="+mn-lt"/>
                <a:ea typeface="+mn-ea"/>
                <a:cs typeface="+mn-cs"/>
              </a:rPr>
              <a:t>b</a:t>
            </a:r>
            <a:r>
              <a:rPr lang="ru-RU" sz="1100" b="0" i="0" kern="1200" dirty="0">
                <a:solidFill>
                  <a:schemeClr val="tx1"/>
                </a:solidFill>
                <a:effectLst/>
                <a:latin typeface="+mn-lt"/>
                <a:ea typeface="+mn-ea"/>
                <a:cs typeface="+mn-cs"/>
              </a:rPr>
              <a:t> и </a:t>
            </a:r>
            <a:r>
              <a:rPr lang="ru-RU" sz="1100" b="0" i="0" kern="1200" dirty="0" err="1">
                <a:solidFill>
                  <a:schemeClr val="tx1"/>
                </a:solidFill>
                <a:effectLst/>
                <a:latin typeface="+mn-lt"/>
                <a:ea typeface="+mn-ea"/>
                <a:cs typeface="+mn-cs"/>
              </a:rPr>
              <a:t>c</a:t>
            </a:r>
            <a:r>
              <a:rPr lang="ru-RU" sz="1100" b="0" i="0" kern="1200" dirty="0">
                <a:solidFill>
                  <a:schemeClr val="tx1"/>
                </a:solidFill>
                <a:effectLst/>
                <a:latin typeface="+mn-lt"/>
                <a:ea typeface="+mn-ea"/>
                <a:cs typeface="+mn-cs"/>
              </a:rPr>
              <a:t> ссылаются на объекты </a:t>
            </a:r>
            <a:r>
              <a:rPr lang="ru-RU" sz="1100" b="0" i="0" kern="1200" dirty="0" err="1">
                <a:solidFill>
                  <a:schemeClr val="tx1"/>
                </a:solidFill>
                <a:effectLst/>
                <a:latin typeface="+mn-lt"/>
                <a:ea typeface="+mn-ea"/>
                <a:cs typeface="+mn-cs"/>
              </a:rPr>
              <a:t>String</a:t>
            </a:r>
            <a:r>
              <a:rPr lang="ru-RU" sz="1100" b="0" i="0" kern="1200" dirty="0">
                <a:solidFill>
                  <a:schemeClr val="tx1"/>
                </a:solidFill>
                <a:effectLst/>
                <a:latin typeface="+mn-lt"/>
                <a:ea typeface="+mn-ea"/>
                <a:cs typeface="+mn-cs"/>
              </a:rPr>
              <a:t> и </a:t>
            </a:r>
            <a:r>
              <a:rPr lang="ru-RU" sz="1100" b="0" i="0" kern="1200" dirty="0" err="1">
                <a:solidFill>
                  <a:schemeClr val="tx1"/>
                </a:solidFill>
                <a:effectLst/>
                <a:latin typeface="+mn-lt"/>
                <a:ea typeface="+mn-ea"/>
                <a:cs typeface="+mn-cs"/>
              </a:rPr>
              <a:t>Long</a:t>
            </a:r>
            <a:r>
              <a:rPr lang="ru-RU" sz="1100" b="0" i="0" kern="1200" dirty="0">
                <a:solidFill>
                  <a:schemeClr val="tx1"/>
                </a:solidFill>
                <a:effectLst/>
                <a:latin typeface="+mn-lt"/>
                <a:ea typeface="+mn-ea"/>
                <a:cs typeface="+mn-cs"/>
              </a:rPr>
              <a:t> объекты в строках 6 и 7, поэтому они не подлежат утилизации.</a:t>
            </a:r>
            <a:br>
              <a:rPr lang="ru-RU" dirty="0"/>
            </a:br>
            <a:endParaRPr lang="en-US" dirty="0"/>
          </a:p>
          <a:p>
            <a:endParaRPr lang="en-US" dirty="0"/>
          </a:p>
        </p:txBody>
      </p:sp>
    </p:spTree>
    <p:extLst>
      <p:ext uri="{BB962C8B-B14F-4D97-AF65-F5344CB8AC3E}">
        <p14:creationId xmlns:p14="http://schemas.microsoft.com/office/powerpoint/2010/main" val="555950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Shape 3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6" name="Shape 3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fontAlgn="base"/>
            <a:r>
              <a:rPr lang="en-US" sz="1100" b="1" i="0" kern="1200" dirty="0">
                <a:solidFill>
                  <a:schemeClr val="tx1"/>
                </a:solidFill>
                <a:effectLst/>
                <a:latin typeface="+mn-lt"/>
                <a:ea typeface="+mn-ea"/>
                <a:cs typeface="+mn-cs"/>
              </a:rPr>
              <a:t>Heap memory</a:t>
            </a:r>
            <a:endParaRPr lang="en-US" sz="1100" b="0" i="0" kern="1200" dirty="0">
              <a:solidFill>
                <a:schemeClr val="tx1"/>
              </a:solidFill>
              <a:effectLst/>
              <a:latin typeface="+mn-lt"/>
              <a:ea typeface="+mn-ea"/>
              <a:cs typeface="+mn-cs"/>
            </a:endParaRPr>
          </a:p>
          <a:p>
            <a:pPr fontAlgn="base"/>
            <a:r>
              <a:rPr lang="en-US" sz="1100" b="0" i="0" kern="1200" dirty="0">
                <a:solidFill>
                  <a:schemeClr val="tx1"/>
                </a:solidFill>
                <a:effectLst/>
                <a:latin typeface="+mn-lt"/>
                <a:ea typeface="+mn-ea"/>
                <a:cs typeface="+mn-cs"/>
              </a:rPr>
              <a:t>Heap memory is the run time data area from which the memory for all java class instances and arrays is allocated. The heap is created when the JVM starts up and may increase or decrease in size while the application runs. The size of the heap can be specified using –</a:t>
            </a:r>
            <a:r>
              <a:rPr lang="en-US" sz="1100" b="0" i="0" kern="1200" dirty="0" err="1">
                <a:solidFill>
                  <a:schemeClr val="tx1"/>
                </a:solidFill>
                <a:effectLst/>
                <a:latin typeface="+mn-lt"/>
                <a:ea typeface="+mn-ea"/>
                <a:cs typeface="+mn-cs"/>
              </a:rPr>
              <a:t>Xms</a:t>
            </a:r>
            <a:r>
              <a:rPr lang="en-US" sz="1100" b="0" i="0" kern="1200" dirty="0">
                <a:solidFill>
                  <a:schemeClr val="tx1"/>
                </a:solidFill>
                <a:effectLst/>
                <a:latin typeface="+mn-lt"/>
                <a:ea typeface="+mn-ea"/>
                <a:cs typeface="+mn-cs"/>
              </a:rPr>
              <a:t> VM option. The heap can be of fixed size or variable size depending on the garbage collection strategy. Maximum heap size can be set using –</a:t>
            </a:r>
            <a:r>
              <a:rPr lang="en-US" sz="1100" b="0" i="0" kern="1200" dirty="0" err="1">
                <a:solidFill>
                  <a:schemeClr val="tx1"/>
                </a:solidFill>
                <a:effectLst/>
                <a:latin typeface="+mn-lt"/>
                <a:ea typeface="+mn-ea"/>
                <a:cs typeface="+mn-cs"/>
              </a:rPr>
              <a:t>Xmx</a:t>
            </a:r>
            <a:r>
              <a:rPr lang="en-US" sz="1100" b="0" i="0" kern="1200" dirty="0">
                <a:solidFill>
                  <a:schemeClr val="tx1"/>
                </a:solidFill>
                <a:effectLst/>
                <a:latin typeface="+mn-lt"/>
                <a:ea typeface="+mn-ea"/>
                <a:cs typeface="+mn-cs"/>
              </a:rPr>
              <a:t> option. By default, the maximum heap size is set to 64 MB.</a:t>
            </a: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Non-Heap memory</a:t>
            </a:r>
            <a:endParaRPr lang="en-US" sz="1100" b="0" i="0" kern="1200" dirty="0">
              <a:solidFill>
                <a:schemeClr val="tx1"/>
              </a:solidFill>
              <a:effectLst/>
              <a:latin typeface="+mn-lt"/>
              <a:ea typeface="+mn-ea"/>
              <a:cs typeface="+mn-cs"/>
            </a:endParaRPr>
          </a:p>
          <a:p>
            <a:pPr fontAlgn="base"/>
            <a:r>
              <a:rPr lang="en-US" sz="1100" b="0" i="0" kern="1200" dirty="0">
                <a:solidFill>
                  <a:schemeClr val="tx1"/>
                </a:solidFill>
                <a:effectLst/>
                <a:latin typeface="+mn-lt"/>
                <a:ea typeface="+mn-ea"/>
                <a:cs typeface="+mn-cs"/>
              </a:rPr>
              <a:t>The JVM has memory other than the heap, referred to as Non-Heap Memory. It is created at the JVM startup and stores per-class structures such as runtime constant pool, field and method data, and the code for methods and constructors, as well as interned Strings. The default maximum size of non-heap memory is 64 MB. This can be changed using –</a:t>
            </a:r>
            <a:r>
              <a:rPr lang="en-US" sz="1100" b="0" i="0" kern="1200" dirty="0" err="1">
                <a:solidFill>
                  <a:schemeClr val="tx1"/>
                </a:solidFill>
                <a:effectLst/>
                <a:latin typeface="+mn-lt"/>
                <a:ea typeface="+mn-ea"/>
                <a:cs typeface="+mn-cs"/>
              </a:rPr>
              <a:t>XX:MaxPermSize</a:t>
            </a:r>
            <a:r>
              <a:rPr lang="en-US" sz="1100" b="0" i="0" kern="1200" dirty="0">
                <a:solidFill>
                  <a:schemeClr val="tx1"/>
                </a:solidFill>
                <a:effectLst/>
                <a:latin typeface="+mn-lt"/>
                <a:ea typeface="+mn-ea"/>
                <a:cs typeface="+mn-cs"/>
              </a:rPr>
              <a:t> VM option.</a:t>
            </a: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Other memory</a:t>
            </a:r>
            <a:endParaRPr lang="en-US" sz="1100" b="0" i="0" kern="1200" dirty="0">
              <a:solidFill>
                <a:schemeClr val="tx1"/>
              </a:solidFill>
              <a:effectLst/>
              <a:latin typeface="+mn-lt"/>
              <a:ea typeface="+mn-ea"/>
              <a:cs typeface="+mn-cs"/>
            </a:endParaRPr>
          </a:p>
          <a:p>
            <a:pPr fontAlgn="base"/>
            <a:r>
              <a:rPr lang="en-US" sz="1100" b="0" i="0" kern="1200" dirty="0">
                <a:solidFill>
                  <a:schemeClr val="tx1"/>
                </a:solidFill>
                <a:effectLst/>
                <a:latin typeface="+mn-lt"/>
                <a:ea typeface="+mn-ea"/>
                <a:cs typeface="+mn-cs"/>
              </a:rPr>
              <a:t>JVM uses this space to store the JVM code itself, JVM internal structures, loaded profiler agent code and data, etc.</a:t>
            </a:r>
          </a:p>
          <a:p>
            <a:pPr fontAlgn="base"/>
            <a:endParaRPr lang="ru-RU"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3267338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Shape 3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6" name="Shape 3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fontAlgn="base"/>
            <a:r>
              <a:rPr lang="en-US" sz="1100" b="1" i="0" kern="1200" dirty="0">
                <a:solidFill>
                  <a:schemeClr val="tx1"/>
                </a:solidFill>
                <a:effectLst/>
                <a:latin typeface="+mn-lt"/>
                <a:ea typeface="+mn-ea"/>
                <a:cs typeface="+mn-cs"/>
              </a:rPr>
              <a:t>Permanent Generation (Replaced by </a:t>
            </a:r>
            <a:r>
              <a:rPr lang="en-US" sz="1100" b="1" i="0" kern="1200" dirty="0" err="1">
                <a:solidFill>
                  <a:schemeClr val="tx1"/>
                </a:solidFill>
                <a:effectLst/>
                <a:latin typeface="+mn-lt"/>
                <a:ea typeface="+mn-ea"/>
                <a:cs typeface="+mn-cs"/>
              </a:rPr>
              <a:t>Metaspace</a:t>
            </a:r>
            <a:r>
              <a:rPr lang="en-US" sz="1100" b="1" i="0" kern="1200" dirty="0">
                <a:solidFill>
                  <a:schemeClr val="tx1"/>
                </a:solidFill>
                <a:effectLst/>
                <a:latin typeface="+mn-lt"/>
                <a:ea typeface="+mn-ea"/>
                <a:cs typeface="+mn-cs"/>
              </a:rPr>
              <a:t> since Java 8)</a:t>
            </a:r>
            <a:endParaRPr lang="en-US" sz="1100" b="0" i="0" kern="1200" dirty="0">
              <a:solidFill>
                <a:schemeClr val="tx1"/>
              </a:solidFill>
              <a:effectLst/>
              <a:latin typeface="+mn-lt"/>
              <a:ea typeface="+mn-ea"/>
              <a:cs typeface="+mn-cs"/>
            </a:endParaRPr>
          </a:p>
          <a:p>
            <a:pPr fontAlgn="base"/>
            <a:r>
              <a:rPr lang="en-US" sz="1100" b="0" i="0" kern="1200" dirty="0">
                <a:solidFill>
                  <a:schemeClr val="tx1"/>
                </a:solidFill>
                <a:effectLst/>
                <a:latin typeface="+mn-lt"/>
                <a:ea typeface="+mn-ea"/>
                <a:cs typeface="+mn-cs"/>
              </a:rPr>
              <a:t>Permanent Generation or “Perm Gen” contains the application metadata required by the JVM to describe the classes and methods used in the application. Perm Gen is populated by JVM at runtime based on the classes used by the application. Perm Gen also contains Java SE library classes and methods. Perm Gen objects are garbage collected in a full garbage collection.</a:t>
            </a:r>
          </a:p>
          <a:p>
            <a:pPr fontAlgn="base"/>
            <a:r>
              <a:rPr lang="en-US" sz="1100" b="1" i="0" kern="1200" dirty="0">
                <a:solidFill>
                  <a:schemeClr val="tx1"/>
                </a:solidFill>
                <a:effectLst/>
                <a:latin typeface="+mn-lt"/>
                <a:ea typeface="+mn-ea"/>
                <a:cs typeface="+mn-cs"/>
              </a:rPr>
              <a:t> </a:t>
            </a:r>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 </a:t>
            </a:r>
            <a:endParaRPr lang="en-US" sz="1100" b="0" i="0" kern="1200" dirty="0">
              <a:solidFill>
                <a:schemeClr val="tx1"/>
              </a:solidFill>
              <a:effectLst/>
              <a:latin typeface="+mn-lt"/>
              <a:ea typeface="+mn-ea"/>
              <a:cs typeface="+mn-cs"/>
            </a:endParaRPr>
          </a:p>
          <a:p>
            <a:pPr fontAlgn="base"/>
            <a:r>
              <a:rPr lang="en-US" sz="1100" b="1" i="0" kern="1200" dirty="0" err="1">
                <a:solidFill>
                  <a:schemeClr val="tx1"/>
                </a:solidFill>
                <a:effectLst/>
                <a:latin typeface="+mn-lt"/>
                <a:ea typeface="+mn-ea"/>
                <a:cs typeface="+mn-cs"/>
              </a:rPr>
              <a:t>Metaspace</a:t>
            </a:r>
            <a:endParaRPr lang="en-US"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fontAlgn="base"/>
            <a:r>
              <a:rPr lang="en-US" sz="1100" b="0" i="0" kern="1200" dirty="0">
                <a:solidFill>
                  <a:schemeClr val="tx1"/>
                </a:solidFill>
                <a:effectLst/>
                <a:latin typeface="+mn-lt"/>
                <a:ea typeface="+mn-ea"/>
                <a:cs typeface="+mn-cs"/>
              </a:rPr>
              <a:t>With Java 8, there is no Perm Gen, that means there is no more “</a:t>
            </a:r>
            <a:r>
              <a:rPr lang="en-US" sz="1100" b="0" i="0" kern="1200" dirty="0" err="1">
                <a:solidFill>
                  <a:schemeClr val="tx1"/>
                </a:solidFill>
                <a:effectLst/>
                <a:latin typeface="+mn-lt"/>
                <a:ea typeface="+mn-ea"/>
                <a:cs typeface="+mn-cs"/>
              </a:rPr>
              <a:t>java.lang.OutOfMemoryError</a:t>
            </a:r>
            <a:r>
              <a:rPr lang="en-US" sz="1100" b="0" i="0" kern="1200" dirty="0">
                <a:solidFill>
                  <a:schemeClr val="tx1"/>
                </a:solidFill>
                <a:effectLst/>
                <a:latin typeface="+mn-lt"/>
                <a:ea typeface="+mn-ea"/>
                <a:cs typeface="+mn-cs"/>
              </a:rPr>
              <a:t>: </a:t>
            </a:r>
            <a:r>
              <a:rPr lang="en-US" sz="1100" b="0" i="0" kern="1200" dirty="0" err="1">
                <a:solidFill>
                  <a:schemeClr val="tx1"/>
                </a:solidFill>
                <a:effectLst/>
                <a:latin typeface="+mn-lt"/>
                <a:ea typeface="+mn-ea"/>
                <a:cs typeface="+mn-cs"/>
              </a:rPr>
              <a:t>PermGen</a:t>
            </a:r>
            <a:r>
              <a:rPr lang="en-US" sz="1100" b="0" i="0" kern="1200" dirty="0">
                <a:solidFill>
                  <a:schemeClr val="tx1"/>
                </a:solidFill>
                <a:effectLst/>
                <a:latin typeface="+mn-lt"/>
                <a:ea typeface="+mn-ea"/>
                <a:cs typeface="+mn-cs"/>
              </a:rPr>
              <a:t>” space problems. Unlike Perm Gen which resides in the Java heap, </a:t>
            </a:r>
            <a:r>
              <a:rPr lang="en-US" sz="1100" b="0" i="0" kern="1200" dirty="0" err="1">
                <a:solidFill>
                  <a:schemeClr val="tx1"/>
                </a:solidFill>
                <a:effectLst/>
                <a:latin typeface="+mn-lt"/>
                <a:ea typeface="+mn-ea"/>
                <a:cs typeface="+mn-cs"/>
              </a:rPr>
              <a:t>Metaspace</a:t>
            </a:r>
            <a:r>
              <a:rPr lang="en-US" sz="1100" b="0" i="0" kern="1200" dirty="0">
                <a:solidFill>
                  <a:schemeClr val="tx1"/>
                </a:solidFill>
                <a:effectLst/>
                <a:latin typeface="+mn-lt"/>
                <a:ea typeface="+mn-ea"/>
                <a:cs typeface="+mn-cs"/>
              </a:rPr>
              <a:t> is not part of the heap. Most allocations of the class metadata are now allocated out of native memory. </a:t>
            </a:r>
            <a:r>
              <a:rPr lang="en-US" sz="1100" b="0" i="0" kern="1200" dirty="0" err="1">
                <a:solidFill>
                  <a:schemeClr val="tx1"/>
                </a:solidFill>
                <a:effectLst/>
                <a:latin typeface="+mn-lt"/>
                <a:ea typeface="+mn-ea"/>
                <a:cs typeface="+mn-cs"/>
              </a:rPr>
              <a:t>Metaspace</a:t>
            </a:r>
            <a:r>
              <a:rPr lang="en-US" sz="1100" b="0" i="0" kern="1200" dirty="0">
                <a:solidFill>
                  <a:schemeClr val="tx1"/>
                </a:solidFill>
                <a:effectLst/>
                <a:latin typeface="+mn-lt"/>
                <a:ea typeface="+mn-ea"/>
                <a:cs typeface="+mn-cs"/>
              </a:rPr>
              <a:t> by default auto increases its size (up to what the underlying OS provides), while Perm Gen always has fixed maximum size. Two new flags can be used to set the size of the </a:t>
            </a:r>
            <a:r>
              <a:rPr lang="en-US" sz="1100" b="0" i="0" kern="1200" dirty="0" err="1">
                <a:solidFill>
                  <a:schemeClr val="tx1"/>
                </a:solidFill>
                <a:effectLst/>
                <a:latin typeface="+mn-lt"/>
                <a:ea typeface="+mn-ea"/>
                <a:cs typeface="+mn-cs"/>
              </a:rPr>
              <a:t>metaspace</a:t>
            </a:r>
            <a:r>
              <a:rPr lang="en-US" sz="1100" b="0" i="0" kern="1200" dirty="0">
                <a:solidFill>
                  <a:schemeClr val="tx1"/>
                </a:solidFill>
                <a:effectLst/>
                <a:latin typeface="+mn-lt"/>
                <a:ea typeface="+mn-ea"/>
                <a:cs typeface="+mn-cs"/>
              </a:rPr>
              <a:t>, they are: “</a:t>
            </a:r>
            <a:r>
              <a:rPr lang="en-US" sz="1100" b="1" i="0" kern="1200" dirty="0">
                <a:solidFill>
                  <a:schemeClr val="tx1"/>
                </a:solidFill>
                <a:effectLst/>
                <a:latin typeface="+mn-lt"/>
                <a:ea typeface="+mn-ea"/>
                <a:cs typeface="+mn-cs"/>
              </a:rPr>
              <a:t>-</a:t>
            </a:r>
            <a:r>
              <a:rPr lang="en-US" sz="1100" b="1" i="0" kern="1200" dirty="0" err="1">
                <a:solidFill>
                  <a:schemeClr val="tx1"/>
                </a:solidFill>
                <a:effectLst/>
                <a:latin typeface="+mn-lt"/>
                <a:ea typeface="+mn-ea"/>
                <a:cs typeface="+mn-cs"/>
              </a:rPr>
              <a:t>XX:MetaspaceSize</a:t>
            </a:r>
            <a:r>
              <a:rPr lang="en-US" sz="1100" b="0" i="0" kern="1200" dirty="0">
                <a:solidFill>
                  <a:schemeClr val="tx1"/>
                </a:solidFill>
                <a:effectLst/>
                <a:latin typeface="+mn-lt"/>
                <a:ea typeface="+mn-ea"/>
                <a:cs typeface="+mn-cs"/>
              </a:rPr>
              <a:t>” and “</a:t>
            </a:r>
            <a:r>
              <a:rPr lang="en-US" sz="1100" b="1" i="0" kern="1200" dirty="0">
                <a:solidFill>
                  <a:schemeClr val="tx1"/>
                </a:solidFill>
                <a:effectLst/>
                <a:latin typeface="+mn-lt"/>
                <a:ea typeface="+mn-ea"/>
                <a:cs typeface="+mn-cs"/>
              </a:rPr>
              <a:t>-</a:t>
            </a:r>
            <a:r>
              <a:rPr lang="en-US" sz="1100" b="1" i="0" kern="1200" dirty="0" err="1">
                <a:solidFill>
                  <a:schemeClr val="tx1"/>
                </a:solidFill>
                <a:effectLst/>
                <a:latin typeface="+mn-lt"/>
                <a:ea typeface="+mn-ea"/>
                <a:cs typeface="+mn-cs"/>
              </a:rPr>
              <a:t>XX:MaxMetaspaceSize</a:t>
            </a:r>
            <a:r>
              <a:rPr lang="en-US" sz="1100" b="0" i="0" kern="1200" dirty="0">
                <a:solidFill>
                  <a:schemeClr val="tx1"/>
                </a:solidFill>
                <a:effectLst/>
                <a:latin typeface="+mn-lt"/>
                <a:ea typeface="+mn-ea"/>
                <a:cs typeface="+mn-cs"/>
              </a:rPr>
              <a:t>”. The theme behind the </a:t>
            </a:r>
            <a:r>
              <a:rPr lang="en-US" sz="1100" b="0" i="0" kern="1200" dirty="0" err="1">
                <a:solidFill>
                  <a:schemeClr val="tx1"/>
                </a:solidFill>
                <a:effectLst/>
                <a:latin typeface="+mn-lt"/>
                <a:ea typeface="+mn-ea"/>
                <a:cs typeface="+mn-cs"/>
              </a:rPr>
              <a:t>Metaspace</a:t>
            </a:r>
            <a:r>
              <a:rPr lang="en-US" sz="1100" b="0" i="0" kern="1200" dirty="0">
                <a:solidFill>
                  <a:schemeClr val="tx1"/>
                </a:solidFill>
                <a:effectLst/>
                <a:latin typeface="+mn-lt"/>
                <a:ea typeface="+mn-ea"/>
                <a:cs typeface="+mn-cs"/>
              </a:rPr>
              <a:t> is that the lifetime of classes and their metadata matches the lifetime of the </a:t>
            </a:r>
            <a:r>
              <a:rPr lang="en-US" sz="1100" b="0" i="0" kern="1200" dirty="0" err="1">
                <a:solidFill>
                  <a:schemeClr val="tx1"/>
                </a:solidFill>
                <a:effectLst/>
                <a:latin typeface="+mn-lt"/>
                <a:ea typeface="+mn-ea"/>
                <a:cs typeface="+mn-cs"/>
              </a:rPr>
              <a:t>classloaders</a:t>
            </a:r>
            <a:r>
              <a:rPr lang="en-US" sz="1100" b="0" i="0" kern="1200" dirty="0">
                <a:solidFill>
                  <a:schemeClr val="tx1"/>
                </a:solidFill>
                <a:effectLst/>
                <a:latin typeface="+mn-lt"/>
                <a:ea typeface="+mn-ea"/>
                <a:cs typeface="+mn-cs"/>
              </a:rPr>
              <a:t>. That is, as long as the </a:t>
            </a:r>
            <a:r>
              <a:rPr lang="en-US" sz="1100" b="0" i="0" kern="1200" dirty="0" err="1">
                <a:solidFill>
                  <a:schemeClr val="tx1"/>
                </a:solidFill>
                <a:effectLst/>
                <a:latin typeface="+mn-lt"/>
                <a:ea typeface="+mn-ea"/>
                <a:cs typeface="+mn-cs"/>
              </a:rPr>
              <a:t>classloader</a:t>
            </a:r>
            <a:r>
              <a:rPr lang="en-US" sz="1100" b="0" i="0" kern="1200" dirty="0">
                <a:solidFill>
                  <a:schemeClr val="tx1"/>
                </a:solidFill>
                <a:effectLst/>
                <a:latin typeface="+mn-lt"/>
                <a:ea typeface="+mn-ea"/>
                <a:cs typeface="+mn-cs"/>
              </a:rPr>
              <a:t> is alive, the metadata remains alive in the </a:t>
            </a:r>
            <a:r>
              <a:rPr lang="en-US" sz="1100" b="0" i="0" kern="1200" dirty="0" err="1">
                <a:solidFill>
                  <a:schemeClr val="tx1"/>
                </a:solidFill>
                <a:effectLst/>
                <a:latin typeface="+mn-lt"/>
                <a:ea typeface="+mn-ea"/>
                <a:cs typeface="+mn-cs"/>
              </a:rPr>
              <a:t>Metaspace</a:t>
            </a:r>
            <a:r>
              <a:rPr lang="en-US" sz="1100" b="0" i="0" kern="1200" dirty="0">
                <a:solidFill>
                  <a:schemeClr val="tx1"/>
                </a:solidFill>
                <a:effectLst/>
                <a:latin typeface="+mn-lt"/>
                <a:ea typeface="+mn-ea"/>
                <a:cs typeface="+mn-cs"/>
              </a:rPr>
              <a:t> and can’t be freed.</a:t>
            </a:r>
          </a:p>
          <a:p>
            <a:pPr fontAlgn="base"/>
            <a:endParaRPr lang="ru-RU"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Code Cache</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100" b="0" i="0" kern="1200" dirty="0">
                <a:solidFill>
                  <a:schemeClr val="tx1"/>
                </a:solidFill>
                <a:effectLst/>
                <a:latin typeface="+mn-lt"/>
                <a:ea typeface="+mn-ea"/>
                <a:cs typeface="+mn-cs"/>
              </a:rPr>
              <a:t>It is a special heap that holds the compiled code. </a:t>
            </a:r>
            <a:endParaRPr lang="ru-RU"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Method Area</a:t>
            </a:r>
            <a:endParaRPr lang="en-US" sz="1100" b="0" i="0" kern="1200" dirty="0">
              <a:solidFill>
                <a:schemeClr val="tx1"/>
              </a:solidFill>
              <a:effectLst/>
              <a:latin typeface="+mn-lt"/>
              <a:ea typeface="+mn-ea"/>
              <a:cs typeface="+mn-cs"/>
            </a:endParaRPr>
          </a:p>
          <a:p>
            <a:pPr fontAlgn="base"/>
            <a:r>
              <a:rPr lang="ru-RU" sz="1100" b="0" i="0" kern="1200" dirty="0">
                <a:solidFill>
                  <a:schemeClr val="tx1"/>
                </a:solidFill>
                <a:effectLst/>
                <a:latin typeface="+mn-lt"/>
                <a:ea typeface="+mn-ea"/>
                <a:cs typeface="+mn-cs"/>
              </a:rPr>
              <a:t>Используется для хранения структуры класса </a:t>
            </a:r>
            <a:r>
              <a:rPr lang="en-US" sz="1100" b="0" i="0" kern="1200" dirty="0">
                <a:solidFill>
                  <a:schemeClr val="tx1"/>
                </a:solidFill>
                <a:effectLst/>
                <a:latin typeface="+mn-lt"/>
                <a:ea typeface="+mn-ea"/>
                <a:cs typeface="+mn-cs"/>
              </a:rPr>
              <a:t>(runtime constants and static variables) </a:t>
            </a:r>
            <a:r>
              <a:rPr lang="ru-RU" sz="1100" b="0" i="0" kern="1200" dirty="0">
                <a:solidFill>
                  <a:schemeClr val="tx1"/>
                </a:solidFill>
                <a:effectLst/>
                <a:latin typeface="+mn-lt"/>
                <a:ea typeface="+mn-ea"/>
                <a:cs typeface="+mn-cs"/>
              </a:rPr>
              <a:t> и кода для методов и конструкторов.</a:t>
            </a: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Memory Pool</a:t>
            </a:r>
            <a:endParaRPr lang="en-US" sz="1100" b="0" i="0" kern="1200" dirty="0">
              <a:solidFill>
                <a:schemeClr val="tx1"/>
              </a:solidFill>
              <a:effectLst/>
              <a:latin typeface="+mn-lt"/>
              <a:ea typeface="+mn-ea"/>
              <a:cs typeface="+mn-cs"/>
            </a:endParaRPr>
          </a:p>
          <a:p>
            <a:pPr fontAlgn="base"/>
            <a:r>
              <a:rPr lang="ru-RU" sz="1100" b="0" i="0" kern="1200" dirty="0">
                <a:solidFill>
                  <a:schemeClr val="tx1"/>
                </a:solidFill>
                <a:effectLst/>
                <a:latin typeface="+mn-lt"/>
                <a:ea typeface="+mn-ea"/>
                <a:cs typeface="+mn-cs"/>
              </a:rPr>
              <a:t>Создаётся пул неизменяемых объектов. </a:t>
            </a:r>
            <a:endParaRPr lang="en-US"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Runtime Constant Pool</a:t>
            </a:r>
            <a:endParaRPr lang="en-US" sz="1100" b="0" i="0" kern="1200" dirty="0">
              <a:solidFill>
                <a:schemeClr val="tx1"/>
              </a:solidFill>
              <a:effectLst/>
              <a:latin typeface="+mn-lt"/>
              <a:ea typeface="+mn-ea"/>
              <a:cs typeface="+mn-cs"/>
            </a:endParaRPr>
          </a:p>
          <a:p>
            <a:pPr fontAlgn="base"/>
            <a:r>
              <a:rPr lang="en-US" sz="1100" b="0" i="0" kern="1200" dirty="0">
                <a:solidFill>
                  <a:schemeClr val="tx1"/>
                </a:solidFill>
                <a:effectLst/>
                <a:latin typeface="+mn-lt"/>
                <a:ea typeface="+mn-ea"/>
                <a:cs typeface="+mn-cs"/>
              </a:rPr>
              <a:t>Runtime constant pool is part of the method area.</a:t>
            </a:r>
          </a:p>
          <a:p>
            <a:pPr fontAlgn="base"/>
            <a:r>
              <a:rPr lang="ru-RU" sz="1100" b="0" i="0" kern="1200" dirty="0">
                <a:solidFill>
                  <a:schemeClr val="tx1"/>
                </a:solidFill>
                <a:effectLst/>
                <a:latin typeface="+mn-lt"/>
                <a:ea typeface="+mn-ea"/>
                <a:cs typeface="+mn-cs"/>
              </a:rPr>
              <a:t> </a:t>
            </a:r>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Java Stack Memory</a:t>
            </a:r>
            <a:endParaRPr lang="en-US" sz="1100" b="0" i="0" kern="1200" dirty="0">
              <a:solidFill>
                <a:schemeClr val="tx1"/>
              </a:solidFill>
              <a:effectLst/>
              <a:latin typeface="+mn-lt"/>
              <a:ea typeface="+mn-ea"/>
              <a:cs typeface="+mn-cs"/>
            </a:endParaRPr>
          </a:p>
          <a:p>
            <a:pPr fontAlgn="base"/>
            <a:r>
              <a:rPr lang="ru-RU" sz="1100" b="0" i="0" kern="1200" dirty="0">
                <a:solidFill>
                  <a:schemeClr val="tx1"/>
                </a:solidFill>
                <a:effectLst/>
                <a:latin typeface="+mn-lt"/>
                <a:ea typeface="+mn-ea"/>
                <a:cs typeface="+mn-cs"/>
              </a:rPr>
              <a:t>Стек памяти используется для выполнения потока. Такая память содержит значения, используемые в методах и ссылки на другие объекты в куче, на которые текущий метод ссылается.</a:t>
            </a:r>
          </a:p>
          <a:p>
            <a:pPr fontAlgn="base"/>
            <a:endParaRPr lang="ru-RU"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087478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Shape 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5" name="Shape 5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fontAlgn="base"/>
            <a:r>
              <a:rPr lang="en-US" sz="1600" b="0" i="0" kern="1200" dirty="0">
                <a:solidFill>
                  <a:schemeClr val="tx1"/>
                </a:solidFill>
                <a:effectLst/>
                <a:latin typeface="+mn-lt"/>
                <a:ea typeface="+mn-ea"/>
                <a:cs typeface="+mn-cs"/>
              </a:rPr>
              <a:t>GC - </a:t>
            </a:r>
            <a:r>
              <a:rPr lang="ru-RU" sz="1600" b="0" i="0" kern="1200" dirty="0">
                <a:solidFill>
                  <a:schemeClr val="tx1"/>
                </a:solidFill>
                <a:effectLst/>
                <a:latin typeface="+mn-lt"/>
                <a:ea typeface="+mn-ea"/>
                <a:cs typeface="+mn-cs"/>
              </a:rPr>
              <a:t>это фоновый процесс, который занимается поиском и освобождением неиспользуемых объектов.</a:t>
            </a:r>
            <a:endParaRPr lang="en-US" sz="1600" b="0" i="0" kern="1200" dirty="0">
              <a:solidFill>
                <a:schemeClr val="tx1"/>
              </a:solidFill>
              <a:effectLst/>
              <a:latin typeface="+mn-lt"/>
              <a:ea typeface="+mn-ea"/>
              <a:cs typeface="+mn-cs"/>
            </a:endParaRPr>
          </a:p>
          <a:p>
            <a:pPr fontAlgn="base"/>
            <a:r>
              <a:rPr lang="ru-RU" sz="1600" b="0" i="0" kern="1200" dirty="0">
                <a:solidFill>
                  <a:schemeClr val="tx1"/>
                </a:solidFill>
                <a:effectLst/>
                <a:latin typeface="+mn-lt"/>
                <a:ea typeface="+mn-ea"/>
                <a:cs typeface="+mn-cs"/>
              </a:rPr>
              <a:t>То есть он находит объекты на которые в запущенном приложение уже больше не ссылаются.</a:t>
            </a:r>
          </a:p>
          <a:p>
            <a:pPr fontAlgn="base"/>
            <a:r>
              <a:rPr lang="ru-RU" sz="1600" b="0" i="0" kern="1200" dirty="0">
                <a:solidFill>
                  <a:schemeClr val="tx1"/>
                </a:solidFill>
                <a:effectLst/>
                <a:latin typeface="+mn-lt"/>
                <a:ea typeface="+mn-ea"/>
                <a:cs typeface="+mn-cs"/>
              </a:rPr>
              <a:t>Эти объекты удаляют и освобождённая память отдаётся другим объектам.</a:t>
            </a:r>
          </a:p>
          <a:p>
            <a:pPr fontAlgn="base"/>
            <a:endParaRPr lang="en-US" sz="16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7586953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Shape 3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6" name="Shape 3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fontAlgn="base"/>
            <a:r>
              <a:rPr lang="ru-RU" sz="1100" b="0" i="1" kern="1200" dirty="0">
                <a:solidFill>
                  <a:schemeClr val="tx1"/>
                </a:solidFill>
                <a:effectLst/>
                <a:latin typeface="+mn-lt"/>
                <a:ea typeface="+mn-ea"/>
                <a:cs typeface="+mn-cs"/>
              </a:rPr>
              <a:t>малая сборка (</a:t>
            </a:r>
            <a:r>
              <a:rPr lang="en-US" sz="1100" b="0" i="1" kern="1200" dirty="0">
                <a:solidFill>
                  <a:schemeClr val="tx1"/>
                </a:solidFill>
                <a:effectLst/>
                <a:latin typeface="+mn-lt"/>
                <a:ea typeface="+mn-ea"/>
                <a:cs typeface="+mn-cs"/>
              </a:rPr>
              <a:t>minor GC)</a:t>
            </a:r>
            <a:r>
              <a:rPr lang="ru-RU" sz="1100" b="0" i="0" kern="1200" dirty="0">
                <a:solidFill>
                  <a:schemeClr val="tx1"/>
                </a:solidFill>
                <a:effectLst/>
                <a:latin typeface="+mn-lt"/>
                <a:ea typeface="+mn-ea"/>
                <a:cs typeface="+mn-cs"/>
              </a:rPr>
              <a:t> - только младшее поколение</a:t>
            </a:r>
          </a:p>
          <a:p>
            <a:pPr fontAlgn="base"/>
            <a:r>
              <a:rPr lang="ru-RU" sz="1100" b="0" i="1" kern="1200" dirty="0">
                <a:solidFill>
                  <a:schemeClr val="tx1"/>
                </a:solidFill>
                <a:effectLst/>
                <a:latin typeface="+mn-lt"/>
                <a:ea typeface="+mn-ea"/>
                <a:cs typeface="+mn-cs"/>
              </a:rPr>
              <a:t>полную сборку (</a:t>
            </a:r>
            <a:r>
              <a:rPr lang="en-US" sz="1100" b="0" i="1" kern="1200" dirty="0">
                <a:solidFill>
                  <a:schemeClr val="tx1"/>
                </a:solidFill>
                <a:effectLst/>
                <a:latin typeface="+mn-lt"/>
                <a:ea typeface="+mn-ea"/>
                <a:cs typeface="+mn-cs"/>
              </a:rPr>
              <a:t>full GC)</a:t>
            </a:r>
            <a:r>
              <a:rPr lang="ru-RU" sz="1100" b="0" i="0" kern="1200" dirty="0">
                <a:solidFill>
                  <a:schemeClr val="tx1"/>
                </a:solidFill>
                <a:effectLst/>
                <a:latin typeface="+mn-lt"/>
                <a:ea typeface="+mn-ea"/>
                <a:cs typeface="+mn-cs"/>
              </a:rPr>
              <a:t> – может быть оба поколения</a:t>
            </a:r>
          </a:p>
          <a:p>
            <a:pPr fontAlgn="base"/>
            <a:endParaRPr lang="en-US" sz="1100" b="0" i="0" kern="1200" dirty="0">
              <a:solidFill>
                <a:schemeClr val="tx1"/>
              </a:solidFill>
              <a:effectLst/>
              <a:latin typeface="+mn-lt"/>
              <a:ea typeface="+mn-ea"/>
              <a:cs typeface="+mn-cs"/>
            </a:endParaRPr>
          </a:p>
          <a:p>
            <a:pPr fontAlgn="base"/>
            <a:r>
              <a:rPr lang="ru-RU" sz="1100" b="0" i="0" kern="1200" dirty="0">
                <a:solidFill>
                  <a:schemeClr val="tx1"/>
                </a:solidFill>
                <a:effectLst/>
                <a:latin typeface="+mn-lt"/>
                <a:ea typeface="+mn-ea"/>
                <a:cs typeface="+mn-cs"/>
              </a:rPr>
              <a:t>Объекты из младшего поколения по мере выживания в сборках мусора переходят в старшее поколение.</a:t>
            </a:r>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213840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Shape 3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6" name="Shape 3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fontAlgn="base"/>
            <a:r>
              <a:rPr lang="en-US" sz="1100" b="0" i="0" kern="1200" dirty="0">
                <a:solidFill>
                  <a:schemeClr val="tx1"/>
                </a:solidFill>
                <a:effectLst/>
                <a:latin typeface="+mn-lt"/>
                <a:ea typeface="+mn-ea"/>
                <a:cs typeface="+mn-cs"/>
              </a:rPr>
              <a:t>One of the basic way of garbage collection involves three steps:</a:t>
            </a:r>
            <a:endParaRPr lang="ru-RU"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Marking</a:t>
            </a:r>
            <a:r>
              <a:rPr lang="en-US" sz="1100" b="0" i="0" kern="1200" dirty="0">
                <a:solidFill>
                  <a:schemeClr val="tx1"/>
                </a:solidFill>
                <a:effectLst/>
                <a:latin typeface="+mn-lt"/>
                <a:ea typeface="+mn-ea"/>
                <a:cs typeface="+mn-cs"/>
              </a:rPr>
              <a:t>: This is the first step where garbage collector identifies which objects are in use and which ones are not in use</a:t>
            </a:r>
            <a:endParaRPr lang="ru-RU"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Normal Deletion</a:t>
            </a:r>
            <a:r>
              <a:rPr lang="en-US" sz="1100" b="0" i="0" kern="1200" dirty="0">
                <a:solidFill>
                  <a:schemeClr val="tx1"/>
                </a:solidFill>
                <a:effectLst/>
                <a:latin typeface="+mn-lt"/>
                <a:ea typeface="+mn-ea"/>
                <a:cs typeface="+mn-cs"/>
              </a:rPr>
              <a:t>: Garbage collector removes the unused objects and reclaims the free space to be allocated to other objects</a:t>
            </a:r>
            <a:endParaRPr lang="ru-RU"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Deletion with compacting</a:t>
            </a:r>
            <a:r>
              <a:rPr lang="en-US" sz="1100" b="0" i="0" kern="1200" dirty="0">
                <a:solidFill>
                  <a:schemeClr val="tx1"/>
                </a:solidFill>
                <a:effectLst/>
                <a:latin typeface="+mn-lt"/>
                <a:ea typeface="+mn-ea"/>
                <a:cs typeface="+mn-cs"/>
              </a:rPr>
              <a:t>: For better performance, after deleting unused objects, all the survived objects can be moved to be together. This will increase the performance of allocation of memory to newer objects</a:t>
            </a:r>
            <a:endParaRPr lang="ru-RU"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12264613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Shape 3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6" name="Shape 3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fontAlgn="base"/>
            <a:r>
              <a:rPr lang="en-US" sz="1100" b="0" i="0" kern="1200" dirty="0">
                <a:solidFill>
                  <a:schemeClr val="tx1"/>
                </a:solidFill>
                <a:effectLst/>
                <a:latin typeface="+mn-lt"/>
                <a:ea typeface="+mn-ea"/>
                <a:cs typeface="+mn-cs"/>
              </a:rPr>
              <a:t>JVM uses the mark and sweep garbage collection model for performing garbage collection of the whole heap. </a:t>
            </a:r>
            <a:endParaRPr lang="ru-RU" sz="1100" b="0" i="0" kern="1200" dirty="0">
              <a:solidFill>
                <a:schemeClr val="tx1"/>
              </a:solidFill>
              <a:effectLst/>
              <a:latin typeface="+mn-lt"/>
              <a:ea typeface="+mn-ea"/>
              <a:cs typeface="+mn-cs"/>
            </a:endParaRPr>
          </a:p>
          <a:p>
            <a:pPr fontAlgn="base"/>
            <a:r>
              <a:rPr lang="en-US" sz="1100" b="0" i="0" kern="1200" dirty="0">
                <a:solidFill>
                  <a:schemeClr val="tx1"/>
                </a:solidFill>
                <a:effectLst/>
                <a:latin typeface="+mn-lt"/>
                <a:ea typeface="+mn-ea"/>
                <a:cs typeface="+mn-cs"/>
              </a:rPr>
              <a:t>A mark and sweep garbage collection consists of two phases, the mark phase and the sweep phase.</a:t>
            </a:r>
          </a:p>
        </p:txBody>
      </p:sp>
    </p:spTree>
    <p:extLst>
      <p:ext uri="{BB962C8B-B14F-4D97-AF65-F5344CB8AC3E}">
        <p14:creationId xmlns:p14="http://schemas.microsoft.com/office/powerpoint/2010/main" val="367846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Shape 3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6" name="Shape 3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fontAlgn="base"/>
            <a:r>
              <a:rPr lang="en-US" sz="1100" b="0" i="0" kern="1200" dirty="0">
                <a:solidFill>
                  <a:schemeClr val="tx1"/>
                </a:solidFill>
                <a:effectLst/>
                <a:latin typeface="+mn-lt"/>
                <a:ea typeface="+mn-ea"/>
                <a:cs typeface="+mn-cs"/>
              </a:rPr>
              <a:t>There are types of garbage collection types that we can use in our applications.</a:t>
            </a:r>
            <a:endParaRPr lang="ru-RU" sz="1100" b="0" i="0" kern="1200" dirty="0">
              <a:solidFill>
                <a:schemeClr val="tx1"/>
              </a:solidFill>
              <a:effectLst/>
              <a:latin typeface="+mn-lt"/>
              <a:ea typeface="+mn-ea"/>
              <a:cs typeface="+mn-cs"/>
            </a:endParaRPr>
          </a:p>
          <a:p>
            <a:pPr fontAlgn="base"/>
            <a:r>
              <a:rPr lang="en-US" sz="1100" b="0" i="0" kern="1200" dirty="0">
                <a:solidFill>
                  <a:schemeClr val="tx1"/>
                </a:solidFill>
                <a:effectLst/>
                <a:latin typeface="+mn-lt"/>
                <a:ea typeface="+mn-ea"/>
                <a:cs typeface="+mn-cs"/>
              </a:rPr>
              <a:t>We just need to use JVM switch to enable the garbage collection strategy for the application.</a:t>
            </a:r>
            <a:endParaRPr lang="ru-RU"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Serial (</a:t>
            </a:r>
            <a:r>
              <a:rPr lang="ru-RU" sz="1100" b="1" i="0" kern="1200" dirty="0">
                <a:solidFill>
                  <a:schemeClr val="tx1"/>
                </a:solidFill>
                <a:effectLst/>
                <a:latin typeface="+mn-lt"/>
                <a:ea typeface="+mn-ea"/>
                <a:cs typeface="+mn-cs"/>
              </a:rPr>
              <a:t>последовательный)</a:t>
            </a:r>
            <a:r>
              <a:rPr lang="ru-RU" sz="1100" b="0" i="0" kern="1200" dirty="0">
                <a:solidFill>
                  <a:schemeClr val="tx1"/>
                </a:solidFill>
                <a:effectLst/>
                <a:latin typeface="+mn-lt"/>
                <a:ea typeface="+mn-ea"/>
                <a:cs typeface="+mn-cs"/>
              </a:rPr>
              <a:t> — </a:t>
            </a:r>
          </a:p>
          <a:p>
            <a:pPr fontAlgn="base"/>
            <a:r>
              <a:rPr lang="ru-RU" sz="1100" b="0" i="0" kern="1200" dirty="0">
                <a:solidFill>
                  <a:schemeClr val="tx1"/>
                </a:solidFill>
                <a:effectLst/>
                <a:latin typeface="+mn-lt"/>
                <a:ea typeface="+mn-ea"/>
                <a:cs typeface="+mn-cs"/>
              </a:rPr>
              <a:t>самый простой вариант для приложений с небольшим объемом данных и не требовательных к задержкам. </a:t>
            </a:r>
          </a:p>
          <a:p>
            <a:pPr fontAlgn="base"/>
            <a:r>
              <a:rPr lang="en-US" sz="1100" b="0" i="0" kern="1200" dirty="0">
                <a:solidFill>
                  <a:schemeClr val="tx1"/>
                </a:solidFill>
                <a:effectLst/>
                <a:latin typeface="+mn-lt"/>
                <a:ea typeface="+mn-ea"/>
                <a:cs typeface="+mn-cs"/>
              </a:rPr>
              <a:t>Serial GC uses the simple mark-sweep-compact approach for young and old generations garbage collection that is, Minor and Major GC</a:t>
            </a:r>
            <a:endParaRPr lang="ru-RU"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Parallel GC</a:t>
            </a:r>
            <a:r>
              <a:rPr lang="ru-RU" sz="1100" b="1" i="0" kern="1200" dirty="0">
                <a:solidFill>
                  <a:schemeClr val="tx1"/>
                </a:solidFill>
                <a:effectLst/>
                <a:latin typeface="+mn-lt"/>
                <a:ea typeface="+mn-ea"/>
                <a:cs typeface="+mn-cs"/>
              </a:rPr>
              <a:t>:</a:t>
            </a:r>
          </a:p>
          <a:p>
            <a:pPr fontAlgn="base"/>
            <a:r>
              <a:rPr lang="ru-RU" sz="1100" b="0" i="0" kern="1200" dirty="0">
                <a:solidFill>
                  <a:schemeClr val="tx1"/>
                </a:solidFill>
                <a:effectLst/>
                <a:latin typeface="+mn-lt"/>
                <a:ea typeface="+mn-ea"/>
                <a:cs typeface="+mn-cs"/>
              </a:rPr>
              <a:t>наследует подходы к сборке от последовательного сборщика, но добавляет параллелизм в некоторые операции, а также возможности по автоматической подстройке под требуемые параметры производительности.</a:t>
            </a: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Concurrent Mark Sweep (CMS) Collector</a:t>
            </a:r>
            <a:r>
              <a:rPr lang="ru-RU" sz="1100" b="1" i="0" kern="1200" dirty="0">
                <a:solidFill>
                  <a:schemeClr val="tx1"/>
                </a:solidFill>
                <a:effectLst/>
                <a:latin typeface="+mn-lt"/>
                <a:ea typeface="+mn-ea"/>
                <a:cs typeface="+mn-cs"/>
              </a:rPr>
              <a:t>:</a:t>
            </a:r>
          </a:p>
          <a:p>
            <a:pPr fontAlgn="base"/>
            <a:r>
              <a:rPr lang="ru-RU" sz="1100" b="0" i="0" kern="1200" dirty="0">
                <a:solidFill>
                  <a:schemeClr val="tx1"/>
                </a:solidFill>
                <a:effectLst/>
                <a:latin typeface="+mn-lt"/>
                <a:ea typeface="+mn-ea"/>
                <a:cs typeface="+mn-cs"/>
              </a:rPr>
              <a:t>Похож на </a:t>
            </a:r>
            <a:r>
              <a:rPr lang="en-US" sz="1100" b="0" i="0" kern="1200" dirty="0">
                <a:solidFill>
                  <a:schemeClr val="tx1"/>
                </a:solidFill>
                <a:effectLst/>
                <a:latin typeface="+mn-lt"/>
                <a:ea typeface="+mn-ea"/>
                <a:cs typeface="+mn-cs"/>
              </a:rPr>
              <a:t>Parallel GC.</a:t>
            </a:r>
          </a:p>
          <a:p>
            <a:pPr fontAlgn="base"/>
            <a:r>
              <a:rPr lang="ru-RU" sz="1100" b="0" i="0" kern="1200" dirty="0">
                <a:solidFill>
                  <a:schemeClr val="tx1"/>
                </a:solidFill>
                <a:effectLst/>
                <a:latin typeface="+mn-lt"/>
                <a:ea typeface="+mn-ea"/>
                <a:cs typeface="+mn-cs"/>
              </a:rPr>
              <a:t>Однако нацелен на снижение максимальных задержек путем выполнения части работ по сборке мусора параллельно с основными потоками приложения. </a:t>
            </a:r>
          </a:p>
          <a:p>
            <a:pPr fontAlgn="base"/>
            <a:r>
              <a:rPr lang="ru-RU" sz="1100" b="0" i="0" kern="1200" dirty="0">
                <a:solidFill>
                  <a:schemeClr val="tx1"/>
                </a:solidFill>
                <a:effectLst/>
                <a:latin typeface="+mn-lt"/>
                <a:ea typeface="+mn-ea"/>
                <a:cs typeface="+mn-cs"/>
              </a:rPr>
              <a:t>Подходит для работы с относительно большими объемами данных в памяти. Также можно использовать в приложениях, чувствительных к временным задержкам </a:t>
            </a:r>
            <a:r>
              <a:rPr lang="en-US" sz="1100" b="0" i="0" kern="1200" dirty="0">
                <a:solidFill>
                  <a:schemeClr val="tx1"/>
                </a:solidFill>
                <a:effectLst/>
                <a:latin typeface="+mn-lt"/>
                <a:ea typeface="+mn-ea"/>
                <a:cs typeface="+mn-cs"/>
              </a:rPr>
              <a:t>(responsive apps).</a:t>
            </a:r>
          </a:p>
          <a:p>
            <a:pPr fontAlgn="base"/>
            <a:endParaRPr lang="ru-RU"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a:p>
            <a:pPr fontAlgn="base"/>
            <a:r>
              <a:rPr lang="en-US" sz="1100" b="1" i="0" kern="1200" dirty="0">
                <a:solidFill>
                  <a:schemeClr val="tx1"/>
                </a:solidFill>
                <a:effectLst/>
                <a:latin typeface="+mn-lt"/>
                <a:ea typeface="+mn-ea"/>
                <a:cs typeface="+mn-cs"/>
              </a:rPr>
              <a:t>G1 Garbage Collector:</a:t>
            </a:r>
          </a:p>
          <a:p>
            <a:pPr fontAlgn="base"/>
            <a:r>
              <a:rPr lang="ru-RU" sz="1100" b="0" i="0" kern="1200" dirty="0">
                <a:solidFill>
                  <a:schemeClr val="tx1"/>
                </a:solidFill>
                <a:effectLst/>
                <a:latin typeface="+mn-lt"/>
                <a:ea typeface="+mn-ea"/>
                <a:cs typeface="+mn-cs"/>
              </a:rPr>
              <a:t>Был создан для постепенной замены </a:t>
            </a:r>
            <a:r>
              <a:rPr lang="en-US" sz="1100" b="0" i="0" kern="1200" dirty="0">
                <a:solidFill>
                  <a:schemeClr val="tx1"/>
                </a:solidFill>
                <a:effectLst/>
                <a:latin typeface="+mn-lt"/>
                <a:ea typeface="+mn-ea"/>
                <a:cs typeface="+mn-cs"/>
              </a:rPr>
              <a:t>CMS, </a:t>
            </a:r>
            <a:r>
              <a:rPr lang="ru-RU" sz="1100" b="0" i="0" kern="1200" dirty="0">
                <a:solidFill>
                  <a:schemeClr val="tx1"/>
                </a:solidFill>
                <a:effectLst/>
                <a:latin typeface="+mn-lt"/>
                <a:ea typeface="+mn-ea"/>
                <a:cs typeface="+mn-cs"/>
              </a:rPr>
              <a:t>особенно в серверных приложениях, работающих на многопроцессорных серверах и оперирующих большими объемами данных. Его приняли как дефолтный в  </a:t>
            </a:r>
            <a:r>
              <a:rPr lang="en-US" sz="1100" b="0" i="0" kern="1200" dirty="0">
                <a:solidFill>
                  <a:schemeClr val="tx1"/>
                </a:solidFill>
                <a:effectLst/>
                <a:latin typeface="+mn-lt"/>
                <a:ea typeface="+mn-ea"/>
                <a:cs typeface="+mn-cs"/>
              </a:rPr>
              <a:t>java 9.</a:t>
            </a:r>
            <a:r>
              <a:rPr lang="ru-RU" sz="1100" b="0" i="0" kern="1200" dirty="0">
                <a:solidFill>
                  <a:schemeClr val="tx1"/>
                </a:solidFill>
                <a:effectLst/>
                <a:latin typeface="+mn-lt"/>
                <a:ea typeface="+mn-ea"/>
                <a:cs typeface="+mn-cs"/>
              </a:rPr>
              <a:t> Внутри Устройство этого сборщика сильно отличается от остальных сборщиков в том, как оно управляет памятью. «Куча»(</a:t>
            </a:r>
            <a:r>
              <a:rPr lang="en-US" sz="1100" b="0" i="0" kern="1200" dirty="0">
                <a:solidFill>
                  <a:schemeClr val="tx1"/>
                </a:solidFill>
                <a:effectLst/>
                <a:latin typeface="+mn-lt"/>
                <a:ea typeface="+mn-ea"/>
                <a:cs typeface="+mn-cs"/>
              </a:rPr>
              <a:t>heap space </a:t>
            </a:r>
            <a:r>
              <a:rPr lang="ru-RU" sz="1100" b="0" i="0" kern="1200" dirty="0">
                <a:solidFill>
                  <a:schemeClr val="tx1"/>
                </a:solidFill>
                <a:effectLst/>
                <a:latin typeface="+mn-lt"/>
                <a:ea typeface="+mn-ea"/>
                <a:cs typeface="+mn-cs"/>
              </a:rPr>
              <a:t>) делится на много регионов одинакового размера. Когда этот сборщик запускается, то первым делом он очищает регион, где мусора больше всего, отсюда и название </a:t>
            </a:r>
            <a:r>
              <a:rPr lang="en-US" sz="1100" b="0" i="0" kern="1200" dirty="0">
                <a:solidFill>
                  <a:schemeClr val="tx1"/>
                </a:solidFill>
                <a:effectLst/>
                <a:latin typeface="+mn-lt"/>
                <a:ea typeface="+mn-ea"/>
                <a:cs typeface="+mn-cs"/>
              </a:rPr>
              <a:t>“Garbage First”</a:t>
            </a:r>
            <a:r>
              <a:rPr lang="ru-RU" sz="1100" b="0" i="0" kern="1200" dirty="0">
                <a:solidFill>
                  <a:schemeClr val="tx1"/>
                </a:solidFill>
                <a:effectLst/>
                <a:latin typeface="+mn-lt"/>
                <a:ea typeface="+mn-ea"/>
                <a:cs typeface="+mn-cs"/>
              </a:rPr>
              <a:t>.</a:t>
            </a:r>
            <a:endParaRPr lang="en-US" sz="1100" b="0" i="0" kern="1200" dirty="0">
              <a:solidFill>
                <a:schemeClr val="tx1"/>
              </a:solidFill>
              <a:effectLst/>
              <a:latin typeface="+mn-lt"/>
              <a:ea typeface="+mn-ea"/>
              <a:cs typeface="+mn-cs"/>
            </a:endParaRPr>
          </a:p>
          <a:p>
            <a:pPr fontAlgn="base"/>
            <a:endParaRPr lang="en-US" sz="1100" b="0" i="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9333287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4" name="Shape 14"/>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F3580CD-0372-324C-AE99-EAA21EC9DAA3}" type="datetimeFigureOut">
              <a:rPr lang="en-US" smtClean="0"/>
              <a:t>3/19/18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FB4CA19-3632-BF46-B118-F3CC655EB92E}" type="slidenum">
              <a:rPr lang="en-US" smtClean="0"/>
              <a:t>‹#›</a:t>
            </a:fld>
            <a:endParaRPr lang="en-US"/>
          </a:p>
        </p:txBody>
      </p:sp>
    </p:spTree>
    <p:extLst>
      <p:ext uri="{BB962C8B-B14F-4D97-AF65-F5344CB8AC3E}">
        <p14:creationId xmlns:p14="http://schemas.microsoft.com/office/powerpoint/2010/main" val="3984255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body">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1" name="Shape 21"/>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woColTx">
  <p:cSld name="Title and two columns">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5" name="Shape 25"/>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6" name="Shape 26"/>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cSld name="One column tex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3" name="Shape 33"/>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cSld name="Main point">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7" name="Shape 3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cSld name="Section title and description">
    <p:spTree>
      <p:nvGrpSpPr>
        <p:cNvPr id="1" name="Shape 38"/>
        <p:cNvGrpSpPr/>
        <p:nvPr/>
      </p:nvGrpSpPr>
      <p:grpSpPr>
        <a:xfrm>
          <a:off x="0" y="0"/>
          <a:ext cx="0" cy="0"/>
          <a:chOff x="0" y="0"/>
          <a:chExt cx="0" cy="0"/>
        </a:xfrm>
      </p:grpSpPr>
      <p:sp>
        <p:nvSpPr>
          <p:cNvPr id="39" name="Shape 39"/>
          <p:cNvSpPr/>
          <p:nvPr/>
        </p:nvSpPr>
        <p:spPr>
          <a:xfrm>
            <a:off x="4572000" y="-125"/>
            <a:ext cx="4572000" cy="5143499"/>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40" name="Shape 40"/>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1" name="Shape 41"/>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42" name="Shape 42"/>
          <p:cNvSpPr txBox="1">
            <a:spLocks noGrp="1"/>
          </p:cNvSpPr>
          <p:nvPr>
            <p:ph type="body" idx="2"/>
          </p:nvPr>
        </p:nvSpPr>
        <p:spPr>
          <a:xfrm>
            <a:off x="4939500" y="724075"/>
            <a:ext cx="3837000" cy="3695099"/>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cSld name="Caption">
    <p:spTree>
      <p:nvGrpSpPr>
        <p:cNvPr id="1" name="Shape 44"/>
        <p:cNvGrpSpPr/>
        <p:nvPr/>
      </p:nvGrpSpPr>
      <p:grpSpPr>
        <a:xfrm>
          <a:off x="0" y="0"/>
          <a:ext cx="0" cy="0"/>
          <a:chOff x="0" y="0"/>
          <a:chExt cx="0" cy="0"/>
        </a:xfrm>
      </p:grpSpPr>
      <p:sp>
        <p:nvSpPr>
          <p:cNvPr id="45" name="Shape 45"/>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6" name="Shape 46"/>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cSld name="Big number">
    <p:spTree>
      <p:nvGrpSpPr>
        <p:cNvPr id="1" name="Shape 47"/>
        <p:cNvGrpSpPr/>
        <p:nvPr/>
      </p:nvGrpSpPr>
      <p:grpSpPr>
        <a:xfrm>
          <a:off x="0" y="0"/>
          <a:ext cx="0" cy="0"/>
          <a:chOff x="0" y="0"/>
          <a:chExt cx="0" cy="0"/>
        </a:xfrm>
      </p:grpSpPr>
      <p:sp>
        <p:nvSpPr>
          <p:cNvPr id="48" name="Shape 48"/>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9" name="Shape 49"/>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0" name="Shape 5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Shape 51"/>
        <p:cNvGrpSpPr/>
        <p:nvPr/>
      </p:nvGrpSpPr>
      <p:grpSpPr>
        <a:xfrm>
          <a:off x="0" y="0"/>
          <a:ext cx="0" cy="0"/>
          <a:chOff x="0" y="0"/>
          <a:chExt cx="0" cy="0"/>
        </a:xfrm>
      </p:grpSpPr>
      <p:sp>
        <p:nvSpPr>
          <p:cNvPr id="52" name="Shape 5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pic>
        <p:nvPicPr>
          <p:cNvPr id="10" name="Shape 10"/>
          <p:cNvPicPr preferRelativeResize="0"/>
          <p:nvPr/>
        </p:nvPicPr>
        <p:blipFill rotWithShape="1">
          <a:blip r:embed="rId12" cstate="email">
            <a:alphaModFix/>
            <a:extLst>
              <a:ext uri="{28A0092B-C50C-407E-A947-70E740481C1C}">
                <a14:useLocalDpi xmlns:a14="http://schemas.microsoft.com/office/drawing/2010/main"/>
              </a:ext>
            </a:extLst>
          </a:blip>
          <a:srcRect/>
          <a:stretch/>
        </p:blipFill>
        <p:spPr>
          <a:xfrm>
            <a:off x="7964175" y="48725"/>
            <a:ext cx="1109375" cy="326774"/>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6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a:spcBef>
                <a:spcPts val="0"/>
              </a:spcBef>
              <a:buNone/>
            </a:pPr>
            <a:r>
              <a:rPr lang="en" dirty="0"/>
              <a:t>Java Memory Management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5C8DA-F67A-0148-92C0-DC3452657714}"/>
              </a:ext>
            </a:extLst>
          </p:cNvPr>
          <p:cNvSpPr>
            <a:spLocks noGrp="1"/>
          </p:cNvSpPr>
          <p:nvPr>
            <p:ph type="title"/>
          </p:nvPr>
        </p:nvSpPr>
        <p:spPr/>
        <p:txBody>
          <a:bodyPr/>
          <a:lstStyle/>
          <a:p>
            <a:r>
              <a:rPr lang="en-US" dirty="0"/>
              <a:t>GC: Serial GC</a:t>
            </a:r>
          </a:p>
        </p:txBody>
      </p:sp>
      <p:pic>
        <p:nvPicPr>
          <p:cNvPr id="4" name="Picture 3">
            <a:extLst>
              <a:ext uri="{FF2B5EF4-FFF2-40B4-BE49-F238E27FC236}">
                <a16:creationId xmlns:a16="http://schemas.microsoft.com/office/drawing/2014/main" id="{2565C7C0-6AE1-7945-A92D-31E14377C9C5}"/>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561960" y="1563342"/>
            <a:ext cx="6020077" cy="936457"/>
          </a:xfrm>
          <a:prstGeom prst="rect">
            <a:avLst/>
          </a:prstGeom>
        </p:spPr>
      </p:pic>
    </p:spTree>
    <p:extLst>
      <p:ext uri="{BB962C8B-B14F-4D97-AF65-F5344CB8AC3E}">
        <p14:creationId xmlns:p14="http://schemas.microsoft.com/office/powerpoint/2010/main" val="1178774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5C8DA-F67A-0148-92C0-DC3452657714}"/>
              </a:ext>
            </a:extLst>
          </p:cNvPr>
          <p:cNvSpPr>
            <a:spLocks noGrp="1"/>
          </p:cNvSpPr>
          <p:nvPr>
            <p:ph type="title"/>
          </p:nvPr>
        </p:nvSpPr>
        <p:spPr/>
        <p:txBody>
          <a:bodyPr/>
          <a:lstStyle/>
          <a:p>
            <a:r>
              <a:rPr lang="en-US" dirty="0"/>
              <a:t>GC: Serial GC</a:t>
            </a:r>
          </a:p>
        </p:txBody>
      </p:sp>
      <p:pic>
        <p:nvPicPr>
          <p:cNvPr id="5" name="Picture 4">
            <a:extLst>
              <a:ext uri="{FF2B5EF4-FFF2-40B4-BE49-F238E27FC236}">
                <a16:creationId xmlns:a16="http://schemas.microsoft.com/office/drawing/2014/main" id="{DED8E560-80F5-B949-B34C-6E7386EC4B5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072999" y="1488066"/>
            <a:ext cx="4998000" cy="2776667"/>
          </a:xfrm>
          <a:prstGeom prst="rect">
            <a:avLst/>
          </a:prstGeom>
        </p:spPr>
      </p:pic>
    </p:spTree>
    <p:extLst>
      <p:ext uri="{BB962C8B-B14F-4D97-AF65-F5344CB8AC3E}">
        <p14:creationId xmlns:p14="http://schemas.microsoft.com/office/powerpoint/2010/main" val="19576977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5C8DA-F67A-0148-92C0-DC3452657714}"/>
              </a:ext>
            </a:extLst>
          </p:cNvPr>
          <p:cNvSpPr>
            <a:spLocks noGrp="1"/>
          </p:cNvSpPr>
          <p:nvPr>
            <p:ph type="title"/>
          </p:nvPr>
        </p:nvSpPr>
        <p:spPr/>
        <p:txBody>
          <a:bodyPr/>
          <a:lstStyle/>
          <a:p>
            <a:r>
              <a:rPr lang="en-US" dirty="0"/>
              <a:t>GC: Serial GC</a:t>
            </a:r>
          </a:p>
        </p:txBody>
      </p:sp>
      <p:pic>
        <p:nvPicPr>
          <p:cNvPr id="3" name="Picture 2">
            <a:extLst>
              <a:ext uri="{FF2B5EF4-FFF2-40B4-BE49-F238E27FC236}">
                <a16:creationId xmlns:a16="http://schemas.microsoft.com/office/drawing/2014/main" id="{06723684-034A-4E47-9551-90A06134895C}"/>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662545" y="1837739"/>
            <a:ext cx="4977170" cy="1935566"/>
          </a:xfrm>
          <a:prstGeom prst="rect">
            <a:avLst/>
          </a:prstGeom>
        </p:spPr>
      </p:pic>
    </p:spTree>
    <p:extLst>
      <p:ext uri="{BB962C8B-B14F-4D97-AF65-F5344CB8AC3E}">
        <p14:creationId xmlns:p14="http://schemas.microsoft.com/office/powerpoint/2010/main" val="21584736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5C8DA-F67A-0148-92C0-DC3452657714}"/>
              </a:ext>
            </a:extLst>
          </p:cNvPr>
          <p:cNvSpPr>
            <a:spLocks noGrp="1"/>
          </p:cNvSpPr>
          <p:nvPr>
            <p:ph type="title"/>
          </p:nvPr>
        </p:nvSpPr>
        <p:spPr/>
        <p:txBody>
          <a:bodyPr/>
          <a:lstStyle/>
          <a:p>
            <a:r>
              <a:rPr lang="en-US" dirty="0"/>
              <a:t>GC: Serial GC</a:t>
            </a:r>
          </a:p>
        </p:txBody>
      </p:sp>
      <p:pic>
        <p:nvPicPr>
          <p:cNvPr id="5" name="Picture 4">
            <a:extLst>
              <a:ext uri="{FF2B5EF4-FFF2-40B4-BE49-F238E27FC236}">
                <a16:creationId xmlns:a16="http://schemas.microsoft.com/office/drawing/2014/main" id="{444E7B90-E2A1-064B-B190-C82D4FED3DFE}"/>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662545" y="1664381"/>
            <a:ext cx="4997511" cy="1943477"/>
          </a:xfrm>
          <a:prstGeom prst="rect">
            <a:avLst/>
          </a:prstGeom>
        </p:spPr>
      </p:pic>
    </p:spTree>
    <p:extLst>
      <p:ext uri="{BB962C8B-B14F-4D97-AF65-F5344CB8AC3E}">
        <p14:creationId xmlns:p14="http://schemas.microsoft.com/office/powerpoint/2010/main" val="31527581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5C8DA-F67A-0148-92C0-DC3452657714}"/>
              </a:ext>
            </a:extLst>
          </p:cNvPr>
          <p:cNvSpPr>
            <a:spLocks noGrp="1"/>
          </p:cNvSpPr>
          <p:nvPr>
            <p:ph type="title"/>
          </p:nvPr>
        </p:nvSpPr>
        <p:spPr/>
        <p:txBody>
          <a:bodyPr/>
          <a:lstStyle/>
          <a:p>
            <a:r>
              <a:rPr lang="en-US" dirty="0"/>
              <a:t>GC: Serial GC</a:t>
            </a:r>
          </a:p>
        </p:txBody>
      </p:sp>
      <p:pic>
        <p:nvPicPr>
          <p:cNvPr id="3" name="Picture 2">
            <a:extLst>
              <a:ext uri="{FF2B5EF4-FFF2-40B4-BE49-F238E27FC236}">
                <a16:creationId xmlns:a16="http://schemas.microsoft.com/office/drawing/2014/main" id="{BAB256A3-4661-EA42-93FC-6F7A15940ED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068524" y="1668890"/>
            <a:ext cx="5006949" cy="1947147"/>
          </a:xfrm>
          <a:prstGeom prst="rect">
            <a:avLst/>
          </a:prstGeom>
        </p:spPr>
      </p:pic>
    </p:spTree>
    <p:extLst>
      <p:ext uri="{BB962C8B-B14F-4D97-AF65-F5344CB8AC3E}">
        <p14:creationId xmlns:p14="http://schemas.microsoft.com/office/powerpoint/2010/main" val="3201033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39C95-7EB6-CE41-A746-490F0CF201E1}"/>
              </a:ext>
            </a:extLst>
          </p:cNvPr>
          <p:cNvSpPr>
            <a:spLocks noGrp="1"/>
          </p:cNvSpPr>
          <p:nvPr>
            <p:ph type="title"/>
          </p:nvPr>
        </p:nvSpPr>
        <p:spPr/>
        <p:txBody>
          <a:bodyPr/>
          <a:lstStyle/>
          <a:p>
            <a:r>
              <a:rPr lang="en-US" dirty="0"/>
              <a:t>GC: Serial GC</a:t>
            </a:r>
          </a:p>
        </p:txBody>
      </p:sp>
      <p:sp>
        <p:nvSpPr>
          <p:cNvPr id="3" name="Text Placeholder 2">
            <a:extLst>
              <a:ext uri="{FF2B5EF4-FFF2-40B4-BE49-F238E27FC236}">
                <a16:creationId xmlns:a16="http://schemas.microsoft.com/office/drawing/2014/main" id="{10BE5A09-5AB9-D14C-8381-4C3381AE60E5}"/>
              </a:ext>
            </a:extLst>
          </p:cNvPr>
          <p:cNvSpPr>
            <a:spLocks noGrp="1"/>
          </p:cNvSpPr>
          <p:nvPr>
            <p:ph type="body" idx="1"/>
          </p:nvPr>
        </p:nvSpPr>
        <p:spPr/>
        <p:txBody>
          <a:bodyPr/>
          <a:lstStyle/>
          <a:p>
            <a:r>
              <a:rPr lang="en-US" dirty="0"/>
              <a:t>Designed for single-threaded environments and for small heaps</a:t>
            </a:r>
          </a:p>
        </p:txBody>
      </p:sp>
    </p:spTree>
    <p:extLst>
      <p:ext uri="{BB962C8B-B14F-4D97-AF65-F5344CB8AC3E}">
        <p14:creationId xmlns:p14="http://schemas.microsoft.com/office/powerpoint/2010/main" val="24996903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5C8DA-F67A-0148-92C0-DC3452657714}"/>
              </a:ext>
            </a:extLst>
          </p:cNvPr>
          <p:cNvSpPr>
            <a:spLocks noGrp="1"/>
          </p:cNvSpPr>
          <p:nvPr>
            <p:ph type="title"/>
          </p:nvPr>
        </p:nvSpPr>
        <p:spPr/>
        <p:txBody>
          <a:bodyPr/>
          <a:lstStyle/>
          <a:p>
            <a:r>
              <a:rPr lang="en-US" dirty="0"/>
              <a:t>GC: Parallel GC</a:t>
            </a:r>
          </a:p>
        </p:txBody>
      </p:sp>
      <p:pic>
        <p:nvPicPr>
          <p:cNvPr id="5" name="Picture 4">
            <a:extLst>
              <a:ext uri="{FF2B5EF4-FFF2-40B4-BE49-F238E27FC236}">
                <a16:creationId xmlns:a16="http://schemas.microsoft.com/office/drawing/2014/main" id="{1B396FCF-1EC9-7741-A435-4739C34DE4CC}"/>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495168" y="1462388"/>
            <a:ext cx="5715000" cy="2540000"/>
          </a:xfrm>
          <a:prstGeom prst="rect">
            <a:avLst/>
          </a:prstGeom>
        </p:spPr>
      </p:pic>
    </p:spTree>
    <p:extLst>
      <p:ext uri="{BB962C8B-B14F-4D97-AF65-F5344CB8AC3E}">
        <p14:creationId xmlns:p14="http://schemas.microsoft.com/office/powerpoint/2010/main" val="1110332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39C95-7EB6-CE41-A746-490F0CF201E1}"/>
              </a:ext>
            </a:extLst>
          </p:cNvPr>
          <p:cNvSpPr>
            <a:spLocks noGrp="1"/>
          </p:cNvSpPr>
          <p:nvPr>
            <p:ph type="title"/>
          </p:nvPr>
        </p:nvSpPr>
        <p:spPr/>
        <p:txBody>
          <a:bodyPr/>
          <a:lstStyle/>
          <a:p>
            <a:r>
              <a:rPr lang="en-US" dirty="0"/>
              <a:t>GC: Parallel GC</a:t>
            </a:r>
          </a:p>
        </p:txBody>
      </p:sp>
      <p:sp>
        <p:nvSpPr>
          <p:cNvPr id="3" name="Text Placeholder 2">
            <a:extLst>
              <a:ext uri="{FF2B5EF4-FFF2-40B4-BE49-F238E27FC236}">
                <a16:creationId xmlns:a16="http://schemas.microsoft.com/office/drawing/2014/main" id="{10BE5A09-5AB9-D14C-8381-4C3381AE60E5}"/>
              </a:ext>
            </a:extLst>
          </p:cNvPr>
          <p:cNvSpPr>
            <a:spLocks noGrp="1"/>
          </p:cNvSpPr>
          <p:nvPr>
            <p:ph type="body" idx="1"/>
          </p:nvPr>
        </p:nvSpPr>
        <p:spPr/>
        <p:txBody>
          <a:bodyPr/>
          <a:lstStyle/>
          <a:p>
            <a:r>
              <a:rPr lang="en-US" dirty="0"/>
              <a:t>Good choice whenever throughput is more important than latency</a:t>
            </a:r>
          </a:p>
        </p:txBody>
      </p:sp>
    </p:spTree>
    <p:extLst>
      <p:ext uri="{BB962C8B-B14F-4D97-AF65-F5344CB8AC3E}">
        <p14:creationId xmlns:p14="http://schemas.microsoft.com/office/powerpoint/2010/main" val="2510287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39C95-7EB6-CE41-A746-490F0CF201E1}"/>
              </a:ext>
            </a:extLst>
          </p:cNvPr>
          <p:cNvSpPr>
            <a:spLocks noGrp="1"/>
          </p:cNvSpPr>
          <p:nvPr>
            <p:ph type="title"/>
          </p:nvPr>
        </p:nvSpPr>
        <p:spPr/>
        <p:txBody>
          <a:bodyPr/>
          <a:lstStyle/>
          <a:p>
            <a:r>
              <a:rPr lang="en-US" dirty="0"/>
              <a:t>GC: Concurrent Mark Sweep (CMS)</a:t>
            </a:r>
          </a:p>
        </p:txBody>
      </p:sp>
      <p:pic>
        <p:nvPicPr>
          <p:cNvPr id="5" name="Picture 4">
            <a:extLst>
              <a:ext uri="{FF2B5EF4-FFF2-40B4-BE49-F238E27FC236}">
                <a16:creationId xmlns:a16="http://schemas.microsoft.com/office/drawing/2014/main" id="{CC27AF19-8148-2D43-AEC5-8611B9D07CE0}"/>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63146" y="1462388"/>
            <a:ext cx="7620000" cy="2540000"/>
          </a:xfrm>
          <a:prstGeom prst="rect">
            <a:avLst/>
          </a:prstGeom>
        </p:spPr>
      </p:pic>
    </p:spTree>
    <p:extLst>
      <p:ext uri="{BB962C8B-B14F-4D97-AF65-F5344CB8AC3E}">
        <p14:creationId xmlns:p14="http://schemas.microsoft.com/office/powerpoint/2010/main" val="41002354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39C95-7EB6-CE41-A746-490F0CF201E1}"/>
              </a:ext>
            </a:extLst>
          </p:cNvPr>
          <p:cNvSpPr>
            <a:spLocks noGrp="1"/>
          </p:cNvSpPr>
          <p:nvPr>
            <p:ph type="title"/>
          </p:nvPr>
        </p:nvSpPr>
        <p:spPr/>
        <p:txBody>
          <a:bodyPr/>
          <a:lstStyle/>
          <a:p>
            <a:r>
              <a:rPr lang="en-US" dirty="0"/>
              <a:t>GC: Concurrent Mark Sweep (CMS)</a:t>
            </a:r>
          </a:p>
        </p:txBody>
      </p:sp>
      <p:sp>
        <p:nvSpPr>
          <p:cNvPr id="3" name="Text Placeholder 2">
            <a:extLst>
              <a:ext uri="{FF2B5EF4-FFF2-40B4-BE49-F238E27FC236}">
                <a16:creationId xmlns:a16="http://schemas.microsoft.com/office/drawing/2014/main" id="{10BE5A09-5AB9-D14C-8381-4C3381AE60E5}"/>
              </a:ext>
            </a:extLst>
          </p:cNvPr>
          <p:cNvSpPr>
            <a:spLocks noGrp="1"/>
          </p:cNvSpPr>
          <p:nvPr>
            <p:ph type="body" idx="1"/>
          </p:nvPr>
        </p:nvSpPr>
        <p:spPr/>
        <p:txBody>
          <a:bodyPr/>
          <a:lstStyle/>
          <a:p>
            <a:r>
              <a:rPr lang="en-US" dirty="0"/>
              <a:t>Good choice when latency is the primary target, not throughput</a:t>
            </a:r>
          </a:p>
        </p:txBody>
      </p:sp>
    </p:spTree>
    <p:extLst>
      <p:ext uri="{BB962C8B-B14F-4D97-AF65-F5344CB8AC3E}">
        <p14:creationId xmlns:p14="http://schemas.microsoft.com/office/powerpoint/2010/main" val="31168246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327"/>
        <p:cNvGrpSpPr/>
        <p:nvPr/>
      </p:nvGrpSpPr>
      <p:grpSpPr>
        <a:xfrm>
          <a:off x="0" y="0"/>
          <a:ext cx="0" cy="0"/>
          <a:chOff x="0" y="0"/>
          <a:chExt cx="0" cy="0"/>
        </a:xfrm>
      </p:grpSpPr>
      <p:sp>
        <p:nvSpPr>
          <p:cNvPr id="328" name="Shape 32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r>
              <a:rPr lang="en" dirty="0"/>
              <a:t>Java Virtual Machine (JVM)</a:t>
            </a:r>
          </a:p>
        </p:txBody>
      </p:sp>
      <p:sp>
        <p:nvSpPr>
          <p:cNvPr id="329" name="Shape 329"/>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marL="457200" indent="-228600"/>
            <a:r>
              <a:rPr lang="en-US" sz="2400" dirty="0"/>
              <a:t>Loads the code</a:t>
            </a:r>
          </a:p>
          <a:p>
            <a:pPr marL="457200" indent="-228600"/>
            <a:r>
              <a:rPr lang="en-US" sz="2400" dirty="0"/>
              <a:t>Verifies the code</a:t>
            </a:r>
          </a:p>
          <a:p>
            <a:pPr marL="457200" indent="-228600"/>
            <a:r>
              <a:rPr lang="en-US" sz="2400" dirty="0"/>
              <a:t>Executes the code</a:t>
            </a:r>
          </a:p>
          <a:p>
            <a:pPr marL="457200" indent="-228600"/>
            <a:r>
              <a:rPr lang="en-US" sz="2400" dirty="0"/>
              <a:t>Manages memory</a:t>
            </a:r>
          </a:p>
          <a:p>
            <a:pPr marL="457200" indent="-228600"/>
            <a:r>
              <a:rPr lang="en-US" sz="2400" dirty="0"/>
              <a:t>Provides the runtime environment</a:t>
            </a:r>
          </a:p>
        </p:txBody>
      </p:sp>
    </p:spTree>
    <p:extLst>
      <p:ext uri="{BB962C8B-B14F-4D97-AF65-F5344CB8AC3E}">
        <p14:creationId xmlns:p14="http://schemas.microsoft.com/office/powerpoint/2010/main" val="38384781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39C95-7EB6-CE41-A746-490F0CF201E1}"/>
              </a:ext>
            </a:extLst>
          </p:cNvPr>
          <p:cNvSpPr>
            <a:spLocks noGrp="1"/>
          </p:cNvSpPr>
          <p:nvPr>
            <p:ph type="title"/>
          </p:nvPr>
        </p:nvSpPr>
        <p:spPr/>
        <p:txBody>
          <a:bodyPr/>
          <a:lstStyle/>
          <a:p>
            <a:r>
              <a:rPr lang="en-US" dirty="0"/>
              <a:t>GC: G1 GC</a:t>
            </a:r>
          </a:p>
        </p:txBody>
      </p:sp>
      <p:pic>
        <p:nvPicPr>
          <p:cNvPr id="3" name="Picture 2">
            <a:extLst>
              <a:ext uri="{FF2B5EF4-FFF2-40B4-BE49-F238E27FC236}">
                <a16:creationId xmlns:a16="http://schemas.microsoft.com/office/drawing/2014/main" id="{BF362C04-474C-C842-B424-FE48DCF8B005}"/>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98383" y="1567764"/>
            <a:ext cx="7270924" cy="1422572"/>
          </a:xfrm>
          <a:prstGeom prst="rect">
            <a:avLst/>
          </a:prstGeom>
        </p:spPr>
      </p:pic>
    </p:spTree>
    <p:extLst>
      <p:ext uri="{BB962C8B-B14F-4D97-AF65-F5344CB8AC3E}">
        <p14:creationId xmlns:p14="http://schemas.microsoft.com/office/powerpoint/2010/main" val="151300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39C95-7EB6-CE41-A746-490F0CF201E1}"/>
              </a:ext>
            </a:extLst>
          </p:cNvPr>
          <p:cNvSpPr>
            <a:spLocks noGrp="1"/>
          </p:cNvSpPr>
          <p:nvPr>
            <p:ph type="title"/>
          </p:nvPr>
        </p:nvSpPr>
        <p:spPr/>
        <p:txBody>
          <a:bodyPr/>
          <a:lstStyle/>
          <a:p>
            <a:r>
              <a:rPr lang="en-US" dirty="0"/>
              <a:t>GC: G1 GC</a:t>
            </a:r>
          </a:p>
        </p:txBody>
      </p:sp>
      <p:pic>
        <p:nvPicPr>
          <p:cNvPr id="4" name="Picture 3">
            <a:extLst>
              <a:ext uri="{FF2B5EF4-FFF2-40B4-BE49-F238E27FC236}">
                <a16:creationId xmlns:a16="http://schemas.microsoft.com/office/drawing/2014/main" id="{DFCF4750-1980-E54F-B308-2E90DB433011}"/>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650999" y="1561242"/>
            <a:ext cx="5842000" cy="2540000"/>
          </a:xfrm>
          <a:prstGeom prst="rect">
            <a:avLst/>
          </a:prstGeom>
        </p:spPr>
      </p:pic>
    </p:spTree>
    <p:extLst>
      <p:ext uri="{BB962C8B-B14F-4D97-AF65-F5344CB8AC3E}">
        <p14:creationId xmlns:p14="http://schemas.microsoft.com/office/powerpoint/2010/main" val="36816327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39C95-7EB6-CE41-A746-490F0CF201E1}"/>
              </a:ext>
            </a:extLst>
          </p:cNvPr>
          <p:cNvSpPr>
            <a:spLocks noGrp="1"/>
          </p:cNvSpPr>
          <p:nvPr>
            <p:ph type="title"/>
          </p:nvPr>
        </p:nvSpPr>
        <p:spPr/>
        <p:txBody>
          <a:bodyPr/>
          <a:lstStyle/>
          <a:p>
            <a:r>
              <a:rPr lang="en-US" dirty="0"/>
              <a:t>GC: G1 GC</a:t>
            </a:r>
          </a:p>
        </p:txBody>
      </p:sp>
      <p:sp>
        <p:nvSpPr>
          <p:cNvPr id="3" name="Text Placeholder 2">
            <a:extLst>
              <a:ext uri="{FF2B5EF4-FFF2-40B4-BE49-F238E27FC236}">
                <a16:creationId xmlns:a16="http://schemas.microsoft.com/office/drawing/2014/main" id="{10BE5A09-5AB9-D14C-8381-4C3381AE60E5}"/>
              </a:ext>
            </a:extLst>
          </p:cNvPr>
          <p:cNvSpPr>
            <a:spLocks noGrp="1"/>
          </p:cNvSpPr>
          <p:nvPr>
            <p:ph type="body" idx="1"/>
          </p:nvPr>
        </p:nvSpPr>
        <p:spPr/>
        <p:txBody>
          <a:bodyPr/>
          <a:lstStyle/>
          <a:p>
            <a:r>
              <a:rPr lang="en-US" dirty="0"/>
              <a:t>In comparison to CMS:</a:t>
            </a:r>
          </a:p>
          <a:p>
            <a:pPr lvl="1"/>
            <a:r>
              <a:rPr lang="en-US" dirty="0"/>
              <a:t>	Better pause prediction</a:t>
            </a:r>
          </a:p>
          <a:p>
            <a:pPr lvl="1"/>
            <a:r>
              <a:rPr lang="en-US" dirty="0"/>
              <a:t>	Better </a:t>
            </a:r>
            <a:r>
              <a:rPr lang="en-US" dirty="0" err="1"/>
              <a:t>gc</a:t>
            </a:r>
            <a:r>
              <a:rPr lang="en-US" dirty="0"/>
              <a:t> distribution in time</a:t>
            </a:r>
          </a:p>
          <a:p>
            <a:pPr lvl="1"/>
            <a:r>
              <a:rPr lang="en-US" dirty="0"/>
              <a:t>	Does not fragment memory</a:t>
            </a:r>
          </a:p>
          <a:p>
            <a:r>
              <a:rPr lang="en-US" dirty="0"/>
              <a:t>Affects throughput</a:t>
            </a:r>
          </a:p>
        </p:txBody>
      </p:sp>
    </p:spTree>
    <p:extLst>
      <p:ext uri="{BB962C8B-B14F-4D97-AF65-F5344CB8AC3E}">
        <p14:creationId xmlns:p14="http://schemas.microsoft.com/office/powerpoint/2010/main" val="28235206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email">
            <a:extLst>
              <a:ext uri="{28A0092B-C50C-407E-A947-70E740481C1C}">
                <a14:useLocalDpi xmlns:a14="http://schemas.microsoft.com/office/drawing/2010/main"/>
              </a:ext>
            </a:extLst>
          </a:blip>
          <a:stretch>
            <a:fillRect/>
          </a:stretch>
        </p:blipFill>
        <p:spPr>
          <a:xfrm>
            <a:off x="316523" y="987454"/>
            <a:ext cx="5398477" cy="3594429"/>
          </a:xfrm>
        </p:spPr>
      </p:pic>
      <p:sp>
        <p:nvSpPr>
          <p:cNvPr id="5" name="TextBox 4"/>
          <p:cNvSpPr txBox="1"/>
          <p:nvPr/>
        </p:nvSpPr>
        <p:spPr>
          <a:xfrm>
            <a:off x="5962135" y="987454"/>
            <a:ext cx="2494594" cy="1938992"/>
          </a:xfrm>
          <a:prstGeom prst="rect">
            <a:avLst/>
          </a:prstGeom>
          <a:noFill/>
        </p:spPr>
        <p:txBody>
          <a:bodyPr wrap="none" rtlCol="0">
            <a:spAutoFit/>
          </a:bodyPr>
          <a:lstStyle/>
          <a:p>
            <a:r>
              <a:rPr lang="it-IT" sz="2400" dirty="0"/>
              <a:t>A. 0</a:t>
            </a:r>
            <a:br>
              <a:rPr lang="it-IT" sz="2400" dirty="0"/>
            </a:br>
            <a:r>
              <a:rPr lang="it-IT" sz="2400" dirty="0"/>
              <a:t>B. 1</a:t>
            </a:r>
            <a:br>
              <a:rPr lang="it-IT" sz="2400" dirty="0"/>
            </a:br>
            <a:r>
              <a:rPr lang="it-IT" sz="2400" dirty="0"/>
              <a:t>C. 2</a:t>
            </a:r>
            <a:br>
              <a:rPr lang="it-IT" sz="2400" dirty="0"/>
            </a:br>
            <a:r>
              <a:rPr lang="it-IT" sz="2400" dirty="0"/>
              <a:t>D. 3</a:t>
            </a:r>
            <a:br>
              <a:rPr lang="it-IT" sz="2400" dirty="0"/>
            </a:br>
            <a:r>
              <a:rPr lang="it-IT" sz="2400" dirty="0"/>
              <a:t>E. </a:t>
            </a:r>
            <a:r>
              <a:rPr lang="it-IT" sz="2400" dirty="0" err="1"/>
              <a:t>Won’t</a:t>
            </a:r>
            <a:r>
              <a:rPr lang="it-IT" sz="2400" dirty="0"/>
              <a:t> compile</a:t>
            </a:r>
            <a:endParaRPr lang="en-US" sz="2400" dirty="0"/>
          </a:p>
        </p:txBody>
      </p:sp>
      <p:sp>
        <p:nvSpPr>
          <p:cNvPr id="6" name="TextBox 5"/>
          <p:cNvSpPr txBox="1"/>
          <p:nvPr/>
        </p:nvSpPr>
        <p:spPr>
          <a:xfrm>
            <a:off x="316523" y="179541"/>
            <a:ext cx="8493369" cy="461665"/>
          </a:xfrm>
          <a:prstGeom prst="rect">
            <a:avLst/>
          </a:prstGeom>
          <a:noFill/>
        </p:spPr>
        <p:txBody>
          <a:bodyPr wrap="square" rtlCol="0">
            <a:spAutoFit/>
          </a:bodyPr>
          <a:lstStyle/>
          <a:p>
            <a:r>
              <a:rPr lang="en-US" sz="2400" dirty="0"/>
              <a:t>How many objects are marked for GC?</a:t>
            </a:r>
          </a:p>
        </p:txBody>
      </p:sp>
    </p:spTree>
    <p:extLst>
      <p:ext uri="{BB962C8B-B14F-4D97-AF65-F5344CB8AC3E}">
        <p14:creationId xmlns:p14="http://schemas.microsoft.com/office/powerpoint/2010/main" val="42641595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email">
            <a:extLst>
              <a:ext uri="{28A0092B-C50C-407E-A947-70E740481C1C}">
                <a14:useLocalDpi xmlns:a14="http://schemas.microsoft.com/office/drawing/2010/main"/>
              </a:ext>
            </a:extLst>
          </a:blip>
          <a:stretch>
            <a:fillRect/>
          </a:stretch>
        </p:blipFill>
        <p:spPr>
          <a:xfrm>
            <a:off x="316523" y="987454"/>
            <a:ext cx="5398477" cy="3594429"/>
          </a:xfrm>
        </p:spPr>
      </p:pic>
      <p:sp>
        <p:nvSpPr>
          <p:cNvPr id="5" name="TextBox 4"/>
          <p:cNvSpPr txBox="1"/>
          <p:nvPr/>
        </p:nvSpPr>
        <p:spPr>
          <a:xfrm>
            <a:off x="5962135" y="987454"/>
            <a:ext cx="2494594" cy="1938992"/>
          </a:xfrm>
          <a:prstGeom prst="rect">
            <a:avLst/>
          </a:prstGeom>
          <a:noFill/>
        </p:spPr>
        <p:txBody>
          <a:bodyPr wrap="none" rtlCol="0">
            <a:spAutoFit/>
          </a:bodyPr>
          <a:lstStyle/>
          <a:p>
            <a:r>
              <a:rPr lang="it-IT" sz="2400" dirty="0"/>
              <a:t>A. 0</a:t>
            </a:r>
            <a:br>
              <a:rPr lang="it-IT" sz="2400" dirty="0"/>
            </a:br>
            <a:r>
              <a:rPr lang="it-IT" sz="2400" b="1" dirty="0"/>
              <a:t>B. 1</a:t>
            </a:r>
            <a:br>
              <a:rPr lang="it-IT" sz="2400" dirty="0"/>
            </a:br>
            <a:r>
              <a:rPr lang="it-IT" sz="2400" dirty="0"/>
              <a:t>C. 2</a:t>
            </a:r>
            <a:br>
              <a:rPr lang="it-IT" sz="2400" dirty="0"/>
            </a:br>
            <a:r>
              <a:rPr lang="it-IT" sz="2400" dirty="0"/>
              <a:t>D. 3</a:t>
            </a:r>
            <a:br>
              <a:rPr lang="it-IT" sz="2400" dirty="0"/>
            </a:br>
            <a:r>
              <a:rPr lang="it-IT" sz="2400" dirty="0"/>
              <a:t>E. </a:t>
            </a:r>
            <a:r>
              <a:rPr lang="it-IT" sz="2400" dirty="0" err="1"/>
              <a:t>Won’t</a:t>
            </a:r>
            <a:r>
              <a:rPr lang="it-IT" sz="2400" dirty="0"/>
              <a:t> compile</a:t>
            </a:r>
            <a:endParaRPr lang="en-US" sz="2400" dirty="0"/>
          </a:p>
        </p:txBody>
      </p:sp>
      <p:sp>
        <p:nvSpPr>
          <p:cNvPr id="6" name="TextBox 5"/>
          <p:cNvSpPr txBox="1"/>
          <p:nvPr/>
        </p:nvSpPr>
        <p:spPr>
          <a:xfrm>
            <a:off x="316523" y="179541"/>
            <a:ext cx="8493369" cy="461665"/>
          </a:xfrm>
          <a:prstGeom prst="rect">
            <a:avLst/>
          </a:prstGeom>
          <a:noFill/>
        </p:spPr>
        <p:txBody>
          <a:bodyPr wrap="square" rtlCol="0">
            <a:spAutoFit/>
          </a:bodyPr>
          <a:lstStyle/>
          <a:p>
            <a:r>
              <a:rPr lang="en-US" sz="2400" dirty="0"/>
              <a:t>How many objects are marked for GC?</a:t>
            </a:r>
          </a:p>
        </p:txBody>
      </p:sp>
    </p:spTree>
    <p:extLst>
      <p:ext uri="{BB962C8B-B14F-4D97-AF65-F5344CB8AC3E}">
        <p14:creationId xmlns:p14="http://schemas.microsoft.com/office/powerpoint/2010/main" val="34758884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327"/>
        <p:cNvGrpSpPr/>
        <p:nvPr/>
      </p:nvGrpSpPr>
      <p:grpSpPr>
        <a:xfrm>
          <a:off x="0" y="0"/>
          <a:ext cx="0" cy="0"/>
          <a:chOff x="0" y="0"/>
          <a:chExt cx="0" cy="0"/>
        </a:xfrm>
      </p:grpSpPr>
      <p:sp>
        <p:nvSpPr>
          <p:cNvPr id="328" name="Shape 32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r>
              <a:rPr lang="en" dirty="0"/>
              <a:t>JVM: Memory Structure</a:t>
            </a:r>
          </a:p>
        </p:txBody>
      </p:sp>
      <p:sp>
        <p:nvSpPr>
          <p:cNvPr id="329" name="Shape 329"/>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marL="457200" indent="-228600"/>
            <a:r>
              <a:rPr lang="en-US" sz="2400" dirty="0"/>
              <a:t>Heap</a:t>
            </a:r>
            <a:endParaRPr lang="ru-RU" sz="2400" dirty="0"/>
          </a:p>
          <a:p>
            <a:pPr marL="457200" lvl="3" indent="-228600"/>
            <a:r>
              <a:rPr lang="en-US" sz="2000" dirty="0"/>
              <a:t>		-</a:t>
            </a:r>
            <a:r>
              <a:rPr lang="en-US" sz="2000" dirty="0" err="1"/>
              <a:t>Xms</a:t>
            </a:r>
            <a:endParaRPr lang="en-US" sz="2000" dirty="0"/>
          </a:p>
          <a:p>
            <a:pPr marL="457200" lvl="3" indent="-228600"/>
            <a:r>
              <a:rPr lang="en-US" sz="2000" dirty="0"/>
              <a:t>		-</a:t>
            </a:r>
            <a:r>
              <a:rPr lang="en-US" sz="2000" dirty="0" err="1"/>
              <a:t>Xmx</a:t>
            </a:r>
            <a:endParaRPr lang="en-US" sz="2000" dirty="0"/>
          </a:p>
          <a:p>
            <a:pPr marL="457200" lvl="3" indent="-228600"/>
            <a:r>
              <a:rPr lang="en-US" sz="2400" dirty="0"/>
              <a:t>Non-heap</a:t>
            </a:r>
          </a:p>
          <a:p>
            <a:pPr marL="457200" lvl="3" indent="-228600"/>
            <a:r>
              <a:rPr lang="en-US" sz="2400" dirty="0"/>
              <a:t>		-</a:t>
            </a:r>
            <a:r>
              <a:rPr lang="en-US" sz="2400" dirty="0" err="1"/>
              <a:t>XX:MaxPermSize</a:t>
            </a:r>
            <a:endParaRPr lang="en-US" sz="2400" dirty="0"/>
          </a:p>
          <a:p>
            <a:pPr marL="457200" indent="-228600"/>
            <a:r>
              <a:rPr lang="en-US" sz="2400" dirty="0"/>
              <a:t>Other</a:t>
            </a:r>
            <a:endParaRPr lang="en-US" sz="2000" dirty="0"/>
          </a:p>
        </p:txBody>
      </p:sp>
    </p:spTree>
    <p:extLst>
      <p:ext uri="{BB962C8B-B14F-4D97-AF65-F5344CB8AC3E}">
        <p14:creationId xmlns:p14="http://schemas.microsoft.com/office/powerpoint/2010/main" val="3389546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327"/>
        <p:cNvGrpSpPr/>
        <p:nvPr/>
      </p:nvGrpSpPr>
      <p:grpSpPr>
        <a:xfrm>
          <a:off x="0" y="0"/>
          <a:ext cx="0" cy="0"/>
          <a:chOff x="0" y="0"/>
          <a:chExt cx="0" cy="0"/>
        </a:xfrm>
      </p:grpSpPr>
      <p:sp>
        <p:nvSpPr>
          <p:cNvPr id="328" name="Shape 32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r>
              <a:rPr lang="en" dirty="0"/>
              <a:t>JVM: Memory Models</a:t>
            </a:r>
          </a:p>
        </p:txBody>
      </p:sp>
      <p:sp>
        <p:nvSpPr>
          <p:cNvPr id="329" name="Shape 329"/>
          <p:cNvSpPr txBox="1">
            <a:spLocks noGrp="1"/>
          </p:cNvSpPr>
          <p:nvPr>
            <p:ph type="body" idx="1"/>
          </p:nvPr>
        </p:nvSpPr>
        <p:spPr>
          <a:xfrm>
            <a:off x="311700" y="1152475"/>
            <a:ext cx="8520599" cy="3416400"/>
          </a:xfrm>
          <a:prstGeom prst="rect">
            <a:avLst/>
          </a:prstGeom>
        </p:spPr>
        <p:txBody>
          <a:bodyPr lIns="91425" tIns="91425" rIns="91425" bIns="91425" numCol="2" anchor="t" anchorCtr="0">
            <a:noAutofit/>
          </a:bodyPr>
          <a:lstStyle/>
          <a:p>
            <a:pPr marL="457200" indent="-228600"/>
            <a:r>
              <a:rPr lang="en-US" sz="2400" dirty="0"/>
              <a:t>Permanent Generation</a:t>
            </a:r>
          </a:p>
          <a:p>
            <a:pPr marL="457200" indent="-228600"/>
            <a:r>
              <a:rPr lang="en-US" sz="2400" dirty="0" err="1"/>
              <a:t>Metaspace</a:t>
            </a:r>
            <a:endParaRPr lang="en-US" sz="2400" dirty="0"/>
          </a:p>
          <a:p>
            <a:pPr marL="457200" indent="-228600"/>
            <a:r>
              <a:rPr lang="en-US" sz="2400" dirty="0"/>
              <a:t>Code cache</a:t>
            </a:r>
          </a:p>
          <a:p>
            <a:pPr marL="457200" indent="-228600"/>
            <a:r>
              <a:rPr lang="en-US" sz="2400" dirty="0"/>
              <a:t>Method Area</a:t>
            </a:r>
          </a:p>
          <a:p>
            <a:pPr marL="457200" indent="-228600"/>
            <a:endParaRPr lang="en-US" sz="2400" dirty="0"/>
          </a:p>
          <a:p>
            <a:pPr marL="457200" indent="-228600"/>
            <a:r>
              <a:rPr lang="en-US" sz="2400" dirty="0"/>
              <a:t>Memory Pool</a:t>
            </a:r>
          </a:p>
          <a:p>
            <a:pPr marL="457200" indent="-228600"/>
            <a:r>
              <a:rPr lang="en-US" sz="2400" dirty="0"/>
              <a:t>Runtime Constant Pool</a:t>
            </a:r>
          </a:p>
          <a:p>
            <a:pPr marL="457200" indent="-228600"/>
            <a:r>
              <a:rPr lang="en-US" sz="2400" dirty="0"/>
              <a:t>Java Stack Memory</a:t>
            </a:r>
          </a:p>
          <a:p>
            <a:pPr marL="457200" indent="-228600"/>
            <a:endParaRPr lang="en-US" sz="2400" dirty="0"/>
          </a:p>
        </p:txBody>
      </p:sp>
    </p:spTree>
    <p:extLst>
      <p:ext uri="{BB962C8B-B14F-4D97-AF65-F5344CB8AC3E}">
        <p14:creationId xmlns:p14="http://schemas.microsoft.com/office/powerpoint/2010/main" val="2143827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lvl="0">
              <a:spcBef>
                <a:spcPts val="0"/>
              </a:spcBef>
              <a:buNone/>
            </a:pPr>
            <a:r>
              <a:rPr lang="en" dirty="0"/>
              <a:t>Garbage Collection</a:t>
            </a:r>
          </a:p>
        </p:txBody>
      </p:sp>
    </p:spTree>
    <p:extLst>
      <p:ext uri="{BB962C8B-B14F-4D97-AF65-F5344CB8AC3E}">
        <p14:creationId xmlns:p14="http://schemas.microsoft.com/office/powerpoint/2010/main" val="2451392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Shape 32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r>
              <a:rPr lang="en" dirty="0"/>
              <a:t>GC: Generation Concept</a:t>
            </a:r>
          </a:p>
        </p:txBody>
      </p:sp>
      <p:sp>
        <p:nvSpPr>
          <p:cNvPr id="329" name="Shape 329"/>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marL="457200" indent="-228600"/>
            <a:r>
              <a:rPr lang="en-US" sz="2400" dirty="0"/>
              <a:t>Young generation</a:t>
            </a:r>
          </a:p>
          <a:p>
            <a:pPr marL="457200" indent="-228600"/>
            <a:r>
              <a:rPr lang="en-US" sz="2000" dirty="0"/>
              <a:t>	Short life</a:t>
            </a:r>
          </a:p>
          <a:p>
            <a:pPr marL="457200" indent="-228600"/>
            <a:r>
              <a:rPr lang="en-US" sz="2400" dirty="0"/>
              <a:t>	</a:t>
            </a:r>
            <a:r>
              <a:rPr lang="en-US" sz="2000" dirty="0"/>
              <a:t>Frequent </a:t>
            </a:r>
            <a:r>
              <a:rPr lang="en-US" sz="2000" dirty="0" err="1"/>
              <a:t>gc</a:t>
            </a:r>
            <a:endParaRPr lang="en-US" sz="2000" dirty="0"/>
          </a:p>
          <a:p>
            <a:pPr marL="457200" indent="-228600"/>
            <a:r>
              <a:rPr lang="en-US" sz="2400" dirty="0"/>
              <a:t>Old generation</a:t>
            </a:r>
          </a:p>
          <a:p>
            <a:pPr marL="457200" indent="-228600"/>
            <a:r>
              <a:rPr lang="en-US" sz="2000" dirty="0"/>
              <a:t>	Long life 	</a:t>
            </a:r>
          </a:p>
          <a:p>
            <a:pPr marL="457200" indent="-228600"/>
            <a:r>
              <a:rPr lang="en-US" sz="2000" dirty="0"/>
              <a:t>	Infrequent </a:t>
            </a:r>
            <a:r>
              <a:rPr lang="en-US" sz="2000" dirty="0" err="1"/>
              <a:t>gc</a:t>
            </a:r>
            <a:endParaRPr lang="en-US" sz="2000" dirty="0"/>
          </a:p>
          <a:p>
            <a:pPr marL="457200" indent="-228600"/>
            <a:r>
              <a:rPr lang="en-US" sz="2000" dirty="0"/>
              <a:t>	</a:t>
            </a:r>
          </a:p>
        </p:txBody>
      </p:sp>
    </p:spTree>
    <p:extLst>
      <p:ext uri="{BB962C8B-B14F-4D97-AF65-F5344CB8AC3E}">
        <p14:creationId xmlns:p14="http://schemas.microsoft.com/office/powerpoint/2010/main" val="634455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327"/>
        <p:cNvGrpSpPr/>
        <p:nvPr/>
      </p:nvGrpSpPr>
      <p:grpSpPr>
        <a:xfrm>
          <a:off x="0" y="0"/>
          <a:ext cx="0" cy="0"/>
          <a:chOff x="0" y="0"/>
          <a:chExt cx="0" cy="0"/>
        </a:xfrm>
      </p:grpSpPr>
      <p:sp>
        <p:nvSpPr>
          <p:cNvPr id="328" name="Shape 32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r>
              <a:rPr lang="en" dirty="0"/>
              <a:t>GC: Steps</a:t>
            </a:r>
          </a:p>
        </p:txBody>
      </p:sp>
      <p:sp>
        <p:nvSpPr>
          <p:cNvPr id="329" name="Shape 329"/>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marL="457200" indent="-228600"/>
            <a:r>
              <a:rPr lang="en-US" sz="2400" dirty="0"/>
              <a:t>Marking</a:t>
            </a:r>
          </a:p>
          <a:p>
            <a:pPr marL="457200" indent="-228600"/>
            <a:r>
              <a:rPr lang="en-US" sz="2400" dirty="0"/>
              <a:t>Normal Deletion</a:t>
            </a:r>
          </a:p>
          <a:p>
            <a:pPr marL="457200" indent="-228600"/>
            <a:r>
              <a:rPr lang="en-US" sz="2400" dirty="0"/>
              <a:t>Deletion with compacting</a:t>
            </a:r>
            <a:endParaRPr lang="en-US" sz="2000" dirty="0"/>
          </a:p>
        </p:txBody>
      </p:sp>
    </p:spTree>
    <p:extLst>
      <p:ext uri="{BB962C8B-B14F-4D97-AF65-F5344CB8AC3E}">
        <p14:creationId xmlns:p14="http://schemas.microsoft.com/office/powerpoint/2010/main" val="18727234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327"/>
        <p:cNvGrpSpPr/>
        <p:nvPr/>
      </p:nvGrpSpPr>
      <p:grpSpPr>
        <a:xfrm>
          <a:off x="0" y="0"/>
          <a:ext cx="0" cy="0"/>
          <a:chOff x="0" y="0"/>
          <a:chExt cx="0" cy="0"/>
        </a:xfrm>
      </p:grpSpPr>
      <p:sp>
        <p:nvSpPr>
          <p:cNvPr id="328" name="Shape 32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r>
              <a:rPr lang="en" dirty="0"/>
              <a:t>GC: Mark And Sweep Model</a:t>
            </a:r>
          </a:p>
        </p:txBody>
      </p:sp>
      <p:sp>
        <p:nvSpPr>
          <p:cNvPr id="329" name="Shape 329"/>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marL="457200" indent="-228600"/>
            <a:r>
              <a:rPr lang="en-US" sz="2400" dirty="0"/>
              <a:t>Mark phase – mark all in use, rest is garbage</a:t>
            </a:r>
          </a:p>
          <a:p>
            <a:pPr marL="457200" indent="-228600"/>
            <a:r>
              <a:rPr lang="en-US" sz="2400" dirty="0"/>
              <a:t>Sweep phase – clean up garbage</a:t>
            </a:r>
          </a:p>
        </p:txBody>
      </p:sp>
    </p:spTree>
    <p:extLst>
      <p:ext uri="{BB962C8B-B14F-4D97-AF65-F5344CB8AC3E}">
        <p14:creationId xmlns:p14="http://schemas.microsoft.com/office/powerpoint/2010/main" val="41350994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327"/>
        <p:cNvGrpSpPr/>
        <p:nvPr/>
      </p:nvGrpSpPr>
      <p:grpSpPr>
        <a:xfrm>
          <a:off x="0" y="0"/>
          <a:ext cx="0" cy="0"/>
          <a:chOff x="0" y="0"/>
          <a:chExt cx="0" cy="0"/>
        </a:xfrm>
      </p:grpSpPr>
      <p:sp>
        <p:nvSpPr>
          <p:cNvPr id="328" name="Shape 32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r>
              <a:rPr lang="en" dirty="0"/>
              <a:t>GC: Types</a:t>
            </a:r>
          </a:p>
        </p:txBody>
      </p:sp>
      <p:sp>
        <p:nvSpPr>
          <p:cNvPr id="329" name="Shape 329"/>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marL="457200" indent="-228600"/>
            <a:r>
              <a:rPr lang="en-US" sz="2400" dirty="0"/>
              <a:t>Serial GC</a:t>
            </a:r>
          </a:p>
          <a:p>
            <a:pPr marL="457200" indent="-228600"/>
            <a:r>
              <a:rPr lang="en-US" sz="2400" dirty="0"/>
              <a:t>Parallel GC (default)</a:t>
            </a:r>
          </a:p>
          <a:p>
            <a:pPr marL="457200" indent="-228600"/>
            <a:r>
              <a:rPr lang="en-US" sz="2400" dirty="0"/>
              <a:t>Concurrent Mark Sweep</a:t>
            </a:r>
          </a:p>
          <a:p>
            <a:pPr marL="457200" indent="-228600"/>
            <a:r>
              <a:rPr lang="en-US" sz="2400" dirty="0"/>
              <a:t>G1 Garbage Collector (java 9)</a:t>
            </a:r>
          </a:p>
        </p:txBody>
      </p:sp>
    </p:spTree>
    <p:extLst>
      <p:ext uri="{BB962C8B-B14F-4D97-AF65-F5344CB8AC3E}">
        <p14:creationId xmlns:p14="http://schemas.microsoft.com/office/powerpoint/2010/main" val="3891363571"/>
      </p:ext>
    </p:extLst>
  </p:cSld>
  <p:clrMapOvr>
    <a:masterClrMapping/>
  </p:clrMapOvr>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3054</TotalTime>
  <Words>934</Words>
  <Application>Microsoft Macintosh PowerPoint</Application>
  <PresentationFormat>On-screen Show (16:9)</PresentationFormat>
  <Paragraphs>171</Paragraphs>
  <Slides>24</Slides>
  <Notes>24</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24</vt:i4>
      </vt:variant>
    </vt:vector>
  </HeadingPairs>
  <TitlesOfParts>
    <vt:vector size="26" baseType="lpstr">
      <vt:lpstr>Arial</vt:lpstr>
      <vt:lpstr>simple-light-2</vt:lpstr>
      <vt:lpstr>Java Memory Management</vt:lpstr>
      <vt:lpstr>Java Virtual Machine (JVM)</vt:lpstr>
      <vt:lpstr>JVM: Memory Structure</vt:lpstr>
      <vt:lpstr>JVM: Memory Models</vt:lpstr>
      <vt:lpstr>Garbage Collection</vt:lpstr>
      <vt:lpstr>GC: Generation Concept</vt:lpstr>
      <vt:lpstr>GC: Steps</vt:lpstr>
      <vt:lpstr>GC: Mark And Sweep Model</vt:lpstr>
      <vt:lpstr>GC: Types</vt:lpstr>
      <vt:lpstr>GC: Serial GC</vt:lpstr>
      <vt:lpstr>GC: Serial GC</vt:lpstr>
      <vt:lpstr>GC: Serial GC</vt:lpstr>
      <vt:lpstr>GC: Serial GC</vt:lpstr>
      <vt:lpstr>GC: Serial GC</vt:lpstr>
      <vt:lpstr>GC: Serial GC</vt:lpstr>
      <vt:lpstr>GC: Parallel GC</vt:lpstr>
      <vt:lpstr>GC: Parallel GC</vt:lpstr>
      <vt:lpstr>GC: Concurrent Mark Sweep (CMS)</vt:lpstr>
      <vt:lpstr>GC: Concurrent Mark Sweep (CMS)</vt:lpstr>
      <vt:lpstr>GC: G1 GC</vt:lpstr>
      <vt:lpstr>GC: G1 GC</vt:lpstr>
      <vt:lpstr>GC: G1 GC</vt:lpstr>
      <vt:lpstr>PowerPoint Presentation</vt:lpstr>
      <vt:lpstr>PowerPoint Presentation</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Unit Tests</dc:title>
  <cp:lastModifiedBy>Saipuka, Jelena</cp:lastModifiedBy>
  <cp:revision>69</cp:revision>
  <dcterms:modified xsi:type="dcterms:W3CDTF">2018-03-19T13:05:33Z</dcterms:modified>
</cp:coreProperties>
</file>